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68" r:id="rId2"/>
    <p:sldId id="269" r:id="rId3"/>
  </p:sldIdLst>
  <p:sldSz cx="6858000" cy="9144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ED82"/>
    <a:srgbClr val="A8ED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1904" y="68"/>
      </p:cViewPr>
      <p:guideLst>
        <p:guide orient="horz" pos="2903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19413" cy="495300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3"/>
            <a:ext cx="2919412" cy="495300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r">
              <a:defRPr sz="1200"/>
            </a:lvl1pPr>
          </a:lstStyle>
          <a:p>
            <a:fld id="{AD752908-3B9E-43CE-A72A-3FE99C1350B0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20900" y="1233488"/>
            <a:ext cx="24939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2" tIns="45706" rIns="91412" bIns="4570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3" y="4748213"/>
            <a:ext cx="5389563" cy="3884612"/>
          </a:xfrm>
          <a:prstGeom prst="rect">
            <a:avLst/>
          </a:prstGeom>
        </p:spPr>
        <p:txBody>
          <a:bodyPr vert="horz" lIns="91412" tIns="45706" rIns="91412" bIns="4570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371013"/>
            <a:ext cx="2919413" cy="495300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r">
              <a:defRPr sz="1200"/>
            </a:lvl1pPr>
          </a:lstStyle>
          <a:p>
            <a:fld id="{20B276B2-C718-4C8F-8A7D-FEF90BA1D1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9681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1E9FB-25EB-41FF-9D59-3A506B34A91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999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433E-0D66-44DE-BA00-55728621BB7F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9EC84-D9D1-41C0-BE7C-29F96E310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2320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433E-0D66-44DE-BA00-55728621BB7F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9EC84-D9D1-41C0-BE7C-29F96E310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4789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433E-0D66-44DE-BA00-55728621BB7F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9EC84-D9D1-41C0-BE7C-29F96E310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5556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21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433E-0D66-44DE-BA00-55728621BB7F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9EC84-D9D1-41C0-BE7C-29F96E310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1025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433E-0D66-44DE-BA00-55728621BB7F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9EC84-D9D1-41C0-BE7C-29F96E310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510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433E-0D66-44DE-BA00-55728621BB7F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9EC84-D9D1-41C0-BE7C-29F96E310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9507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433E-0D66-44DE-BA00-55728621BB7F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9EC84-D9D1-41C0-BE7C-29F96E310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4325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433E-0D66-44DE-BA00-55728621BB7F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9EC84-D9D1-41C0-BE7C-29F96E310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260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433E-0D66-44DE-BA00-55728621BB7F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9EC84-D9D1-41C0-BE7C-29F96E310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5527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433E-0D66-44DE-BA00-55728621BB7F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9EC84-D9D1-41C0-BE7C-29F96E310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325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433E-0D66-44DE-BA00-55728621BB7F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9EC84-D9D1-41C0-BE7C-29F96E310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727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0433E-0D66-44DE-BA00-55728621BB7F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9EC84-D9D1-41C0-BE7C-29F96E310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949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815267"/>
            <a:ext cx="6858000" cy="2939266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kumimoji="1" lang="ja-JP" altLang="en-US" sz="15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インターンシップ</a:t>
            </a:r>
            <a:r>
              <a:rPr kumimoji="1" lang="ja-JP" altLang="en-US" sz="15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・特定技能１号・</a:t>
            </a:r>
            <a:r>
              <a:rPr kumimoji="1" lang="ja-JP" altLang="en-US" sz="15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高度人材</a:t>
            </a:r>
            <a:r>
              <a:rPr lang="ja-JP" altLang="en-US" sz="15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等との出会いの場</a:t>
            </a:r>
            <a:endParaRPr kumimoji="1" lang="en-US" altLang="ja-JP" sz="15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ja-JP" altLang="en-US" sz="3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iragino Kaku Gothic StdN W8" panose="020B0800000000000000" pitchFamily="34" charset="-128"/>
                <a:ea typeface="Hiragino Kaku Gothic StdN W8" panose="020B0800000000000000" pitchFamily="34" charset="-128"/>
                <a:cs typeface="Meiryo UI" panose="020B0604030504040204" pitchFamily="50" charset="-128"/>
              </a:rPr>
              <a:t>国際インターンシップフォーラム</a:t>
            </a:r>
            <a:endParaRPr lang="en-US" altLang="ja-JP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ragino Kaku Gothic StdN W8" panose="020B0800000000000000" pitchFamily="34" charset="-128"/>
              <a:ea typeface="Hiragino Kaku Gothic StdN W8" panose="020B0800000000000000" pitchFamily="34" charset="-128"/>
              <a:cs typeface="Meiryo UI" panose="020B0604030504040204" pitchFamily="50" charset="-128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ja-JP" altLang="en-US" sz="1500" dirty="0">
                <a:solidFill>
                  <a:schemeClr val="bg1"/>
                </a:solidFill>
                <a:latin typeface="Hiragino Kaku Gothic StdN W8" panose="020B0800000000000000" pitchFamily="34" charset="-128"/>
                <a:ea typeface="Hiragino Kaku Gothic StdN W8" panose="020B0800000000000000" pitchFamily="34" charset="-128"/>
                <a:cs typeface="Meiryo UI" panose="020B0604030504040204" pitchFamily="50" charset="-128"/>
              </a:rPr>
              <a:t>ベトナム・モンゴル・ウズベキスタン・キルギス・ミャンマー（特定</a:t>
            </a:r>
            <a:r>
              <a:rPr lang="en-US" altLang="ja-JP" sz="1500" dirty="0">
                <a:solidFill>
                  <a:schemeClr val="bg1"/>
                </a:solidFill>
                <a:latin typeface="Hiragino Kaku Gothic StdN W8" panose="020B0800000000000000" pitchFamily="34" charset="-128"/>
                <a:ea typeface="Hiragino Kaku Gothic StdN W8" panose="020B0800000000000000" pitchFamily="34" charset="-128"/>
                <a:cs typeface="Meiryo UI" panose="020B0604030504040204" pitchFamily="50" charset="-128"/>
              </a:rPr>
              <a:t>1</a:t>
            </a:r>
            <a:r>
              <a:rPr lang="ja-JP" altLang="en-US" sz="1500" dirty="0">
                <a:solidFill>
                  <a:schemeClr val="bg1"/>
                </a:solidFill>
                <a:latin typeface="Hiragino Kaku Gothic StdN W8" panose="020B0800000000000000" pitchFamily="34" charset="-128"/>
                <a:ea typeface="Hiragino Kaku Gothic StdN W8" panose="020B0800000000000000" pitchFamily="34" charset="-128"/>
                <a:cs typeface="Meiryo UI" panose="020B0604030504040204" pitchFamily="50" charset="-128"/>
              </a:rPr>
              <a:t>号）</a:t>
            </a:r>
            <a:endParaRPr kumimoji="1" lang="en-US" altLang="ja-JP" sz="1500" dirty="0">
              <a:solidFill>
                <a:schemeClr val="bg1"/>
              </a:solidFill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  <a:p>
            <a:pPr algn="ctr"/>
            <a:endParaRPr lang="en-US" altLang="ja-JP" sz="36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algn="ctr"/>
            <a:endParaRPr lang="en-US" altLang="ja-JP" sz="36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algn="ctr"/>
            <a:endParaRPr kumimoji="1" lang="ja-JP" altLang="en-US" sz="36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2840" y="4796627"/>
            <a:ext cx="6805748" cy="2115964"/>
          </a:xfrm>
          <a:prstGeom prst="rect">
            <a:avLst/>
          </a:prstGeom>
          <a:solidFill>
            <a:srgbClr val="B5ED82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108000" tIns="0" rIns="108000" bIns="0" rtlCol="0" anchor="ctr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endParaRPr kumimoji="1" lang="en-US" altLang="ja-JP" sz="120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  <a:cs typeface="Meiryo UI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sz="1200">
                <a:solidFill>
                  <a:schemeClr val="accent6">
                    <a:lumMod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 UI" panose="020B0604030504040204" pitchFamily="50" charset="-128"/>
              </a:rPr>
              <a:t>日本語</a:t>
            </a:r>
            <a:r>
              <a:rPr kumimoji="1" lang="ja-JP" altLang="en-US" sz="1200" dirty="0">
                <a:solidFill>
                  <a:schemeClr val="accent6">
                    <a:lumMod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 UI" panose="020B0604030504040204" pitchFamily="50" charset="-128"/>
              </a:rPr>
              <a:t>能力（</a:t>
            </a:r>
            <a:r>
              <a:rPr kumimoji="1" lang="en-US" altLang="ja-JP" sz="1200" dirty="0">
                <a:solidFill>
                  <a:schemeClr val="accent6">
                    <a:lumMod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 UI" panose="020B0604030504040204" pitchFamily="50" charset="-128"/>
              </a:rPr>
              <a:t>N</a:t>
            </a:r>
            <a:r>
              <a:rPr kumimoji="1" lang="ja-JP" altLang="en-US" sz="1200" dirty="0">
                <a:solidFill>
                  <a:schemeClr val="accent6">
                    <a:lumMod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 UI" panose="020B0604030504040204" pitchFamily="50" charset="-128"/>
              </a:rPr>
              <a:t>４、Ｎ３以上）</a:t>
            </a:r>
            <a:endParaRPr kumimoji="1" lang="en-US" altLang="ja-JP" sz="1200" dirty="0">
              <a:solidFill>
                <a:schemeClr val="accent6">
                  <a:lumMod val="50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Meiryo UI" panose="020B0604030504040204" pitchFamily="50" charset="-128"/>
            </a:endParaRPr>
          </a:p>
          <a:p>
            <a:pPr marL="342900" indent="-342900">
              <a:lnSpc>
                <a:spcPts val="12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ja-JP" altLang="en-US" sz="1200" dirty="0">
                <a:solidFill>
                  <a:schemeClr val="accent6">
                    <a:lumMod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 UI" panose="020B0604030504040204" pitchFamily="50" charset="-128"/>
              </a:rPr>
              <a:t>日本の礼儀作法・</a:t>
            </a:r>
            <a:endParaRPr lang="en-US" altLang="ja-JP" sz="1200" dirty="0">
              <a:solidFill>
                <a:schemeClr val="accent6">
                  <a:lumMod val="50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Meiryo UI" panose="020B0604030504040204" pitchFamily="50" charset="-128"/>
            </a:endParaRPr>
          </a:p>
          <a:p>
            <a:pPr>
              <a:lnSpc>
                <a:spcPts val="1200"/>
              </a:lnSpc>
              <a:spcBef>
                <a:spcPts val="600"/>
              </a:spcBef>
            </a:pPr>
            <a:r>
              <a:rPr lang="en-US" altLang="ja-JP" sz="1200" dirty="0">
                <a:solidFill>
                  <a:schemeClr val="accent6">
                    <a:lumMod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 UI" panose="020B0604030504040204" pitchFamily="50" charset="-128"/>
              </a:rPr>
              <a:t>	</a:t>
            </a:r>
            <a:r>
              <a:rPr lang="ja-JP" altLang="en-US" sz="1200" dirty="0">
                <a:solidFill>
                  <a:schemeClr val="accent6">
                    <a:lumMod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 UI" panose="020B0604030504040204" pitchFamily="50" charset="-128"/>
              </a:rPr>
              <a:t>ビジネス実務マナー資格</a:t>
            </a:r>
          </a:p>
          <a:p>
            <a:pPr marL="342900" indent="-342900">
              <a:lnSpc>
                <a:spcPts val="1200"/>
              </a:lnSpc>
              <a:spcBef>
                <a:spcPts val="1200"/>
              </a:spcBef>
              <a:buFont typeface="+mj-lt"/>
              <a:buAutoNum type="arabicPeriod" startAt="3"/>
            </a:pPr>
            <a:r>
              <a:rPr lang="ja-JP" altLang="en-US" sz="1200" dirty="0">
                <a:solidFill>
                  <a:schemeClr val="accent6">
                    <a:lumMod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 UI" panose="020B0604030504040204" pitchFamily="50" charset="-128"/>
              </a:rPr>
              <a:t>職業専門知識教養</a:t>
            </a:r>
            <a:endParaRPr lang="en-US" altLang="ja-JP" sz="1200" dirty="0">
              <a:solidFill>
                <a:schemeClr val="accent6">
                  <a:lumMod val="50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Meiryo UI" panose="020B0604030504040204" pitchFamily="50" charset="-128"/>
            </a:endParaRPr>
          </a:p>
          <a:p>
            <a:pPr>
              <a:lnSpc>
                <a:spcPts val="1200"/>
              </a:lnSpc>
              <a:spcAft>
                <a:spcPts val="1200"/>
              </a:spcAft>
            </a:pPr>
            <a:r>
              <a:rPr lang="en-US" altLang="ja-JP" sz="1200" dirty="0">
                <a:solidFill>
                  <a:schemeClr val="accent6">
                    <a:lumMod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 UI" panose="020B0604030504040204" pitchFamily="50" charset="-128"/>
              </a:rPr>
              <a:t>	</a:t>
            </a:r>
            <a:r>
              <a:rPr lang="ja-JP" altLang="en-US" sz="1200" dirty="0">
                <a:solidFill>
                  <a:schemeClr val="accent6">
                    <a:lumMod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 UI" panose="020B0604030504040204" pitchFamily="50" charset="-128"/>
              </a:rPr>
              <a:t>（宿泊業・</a:t>
            </a:r>
            <a:r>
              <a:rPr lang="ja-JP" altLang="en-US" sz="1200">
                <a:solidFill>
                  <a:schemeClr val="accent6">
                    <a:lumMod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 UI" panose="020B0604030504040204" pitchFamily="50" charset="-128"/>
              </a:rPr>
              <a:t>外食業）</a:t>
            </a:r>
            <a:endParaRPr lang="en-US" altLang="ja-JP" sz="1200" dirty="0">
              <a:solidFill>
                <a:schemeClr val="accent6">
                  <a:lumMod val="50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Meiryo UI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6279" y="7168777"/>
            <a:ext cx="6739467" cy="144655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>
                <a:latin typeface="Meiryo UI" panose="020B0604030504040204" pitchFamily="50" charset="-128"/>
                <a:ea typeface="Meiryo UI" panose="020B0604030504040204" pitchFamily="50" charset="-128"/>
              </a:rPr>
              <a:t>日本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礼儀作法協会は、日本で初めて、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2016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年より、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ベトナム、モンゴル、ミャンマー、ウズベキスタン、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キリギスの大学・専門学校と提携し、日本型の教育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点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セットで人財育成を行っております。本フォーラムでは、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外国大学との提携を基礎とした当協会の外国人財の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育成・就労のトータル支援体制のプログラムと成功事例を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ご紹介いたします。（ウェブサイト　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https://www.reigi-sahou.com/</a:t>
            </a:r>
            <a:r>
              <a:rPr kumimoji="1" lang="ja-JP" altLang="en-US" sz="110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1694" y="8712983"/>
            <a:ext cx="684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参加ご希望の方は、裏面申込書をご記入のうえ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FAX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にてお申込みください。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お問合せ（平日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時～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18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時事務局　☎ 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03-5213-5211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87661" y="95651"/>
            <a:ext cx="6525808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ja-JP" altLang="en-US" b="1" dirty="0">
                <a:ln/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世界最高水準のホスピタリティ 日本の礼儀作法を学んだ</a:t>
            </a:r>
            <a:endParaRPr lang="en-US" altLang="ja-JP" b="1" dirty="0">
              <a:ln/>
              <a:solidFill>
                <a:srgbClr val="FF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lang="ja-JP" altLang="en-US" b="1" dirty="0">
                <a:ln/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海外大学・</a:t>
            </a:r>
            <a:r>
              <a:rPr lang="ja-JP" altLang="en-US" b="1">
                <a:ln/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専門学生をご紹介します。</a:t>
            </a:r>
            <a:endParaRPr kumimoji="1" lang="en-US" altLang="ja-JP" b="1" dirty="0">
              <a:ln/>
              <a:solidFill>
                <a:srgbClr val="FF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253697" y="2027736"/>
            <a:ext cx="2604303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ja-JP" altLang="en-US" sz="1400" b="1" u="sng" dirty="0">
                <a:solidFill>
                  <a:schemeClr val="bg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内　容</a:t>
            </a:r>
            <a:endParaRPr lang="en-US" altLang="ja-JP" sz="1400" b="1" u="sng" dirty="0">
              <a:solidFill>
                <a:schemeClr val="bg1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174625" indent="-174625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ja-JP" altLang="en-US" sz="1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日本</a:t>
            </a:r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のマナーと宿泊業務・外食業務を学んだ海外学生人財</a:t>
            </a:r>
            <a:r>
              <a:rPr lang="ja-JP" altLang="en-US" sz="1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のご紹介</a:t>
            </a:r>
            <a:endParaRPr lang="en-US" altLang="ja-JP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4625" indent="-174625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ja-JP" altLang="en-US" sz="1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失敗から学ぶ成功事例紹介</a:t>
            </a:r>
            <a:endParaRPr lang="en-US" altLang="ja-JP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sz="700" dirty="0"/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12" y="5664579"/>
            <a:ext cx="3421105" cy="1292692"/>
          </a:xfrm>
          <a:prstGeom prst="rect">
            <a:avLst/>
          </a:prstGeom>
        </p:spPr>
      </p:pic>
      <p:sp>
        <p:nvSpPr>
          <p:cNvPr id="16" name="星 10 15"/>
          <p:cNvSpPr/>
          <p:nvPr/>
        </p:nvSpPr>
        <p:spPr>
          <a:xfrm rot="752504">
            <a:off x="5341459" y="5667515"/>
            <a:ext cx="1481598" cy="1292091"/>
          </a:xfrm>
          <a:prstGeom prst="star10">
            <a:avLst>
              <a:gd name="adj" fmla="val 36981"/>
              <a:gd name="hf" fmla="val 105146"/>
            </a:avLst>
          </a:prstGeom>
          <a:ln w="190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日本の教育　</a:t>
            </a:r>
            <a:endParaRPr kumimoji="1" lang="en-US" altLang="ja-JP" sz="11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en-US" altLang="ja-JP" sz="11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3</a:t>
            </a:r>
            <a:r>
              <a:rPr lang="ja-JP" altLang="en-US" sz="11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店セット</a:t>
            </a:r>
            <a:r>
              <a:rPr kumimoji="1" lang="ja-JP" altLang="en-US" sz="11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の特長を</a:t>
            </a:r>
            <a:endParaRPr kumimoji="1" lang="en-US" altLang="ja-JP" sz="11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1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習得した</a:t>
            </a:r>
            <a:endParaRPr lang="en-US" altLang="ja-JP" sz="11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1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外国人財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20145" y="4870463"/>
            <a:ext cx="651932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accent6">
                    <a:lumMod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 UI" panose="020B0604030504040204" pitchFamily="50" charset="-128"/>
              </a:rPr>
              <a:t>アジアで初めて、日本の礼儀作法</a:t>
            </a:r>
            <a:r>
              <a:rPr kumimoji="1" lang="ja-JP" altLang="en-US" sz="1400" b="1">
                <a:solidFill>
                  <a:schemeClr val="accent6">
                    <a:lumMod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 UI" panose="020B0604030504040204" pitchFamily="50" charset="-128"/>
              </a:rPr>
              <a:t>資格など</a:t>
            </a:r>
            <a:r>
              <a:rPr kumimoji="1" lang="ja-JP" altLang="en-US" sz="1400" b="1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 UI" panose="020B0604030504040204" pitchFamily="50" charset="-128"/>
              </a:rPr>
              <a:t>オリジナル教育３点セット</a:t>
            </a:r>
            <a:r>
              <a:rPr kumimoji="1" lang="ja-JP" altLang="en-US" sz="1400" b="1">
                <a:solidFill>
                  <a:schemeClr val="accent6">
                    <a:lumMod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 UI" panose="020B0604030504040204" pitchFamily="50" charset="-128"/>
              </a:rPr>
              <a:t>を</a:t>
            </a:r>
            <a:endParaRPr kumimoji="1" lang="en-US" altLang="ja-JP" sz="1400" b="1" dirty="0">
              <a:solidFill>
                <a:schemeClr val="accent6">
                  <a:lumMod val="50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1400" b="1">
                <a:solidFill>
                  <a:schemeClr val="accent6">
                    <a:lumMod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 UI" panose="020B0604030504040204" pitchFamily="50" charset="-128"/>
              </a:rPr>
              <a:t>学んだ</a:t>
            </a:r>
            <a:r>
              <a:rPr lang="ja-JP" altLang="en-US" sz="1400" b="1">
                <a:solidFill>
                  <a:schemeClr val="accent6">
                    <a:lumMod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 UI" panose="020B0604030504040204" pitchFamily="50" charset="-128"/>
              </a:rPr>
              <a:t>大学生</a:t>
            </a:r>
            <a:r>
              <a:rPr lang="ja-JP" altLang="en-US" sz="1400" b="1" dirty="0">
                <a:solidFill>
                  <a:schemeClr val="accent6">
                    <a:lumMod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 UI" panose="020B0604030504040204" pitchFamily="50" charset="-128"/>
              </a:rPr>
              <a:t>・短大生・専門学生を</a:t>
            </a:r>
            <a:r>
              <a:rPr lang="ja-JP" altLang="en-US" sz="14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 UI" panose="020B0604030504040204" pitchFamily="50" charset="-128"/>
              </a:rPr>
              <a:t>即戦力</a:t>
            </a:r>
            <a:r>
              <a:rPr lang="ja-JP" altLang="en-US" sz="1400" b="1" dirty="0">
                <a:solidFill>
                  <a:schemeClr val="accent6">
                    <a:lumMod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 UI" panose="020B0604030504040204" pitchFamily="50" charset="-128"/>
              </a:rPr>
              <a:t>に！　</a:t>
            </a:r>
            <a:endParaRPr lang="en-US" altLang="ja-JP" sz="1400" b="1" dirty="0">
              <a:solidFill>
                <a:schemeClr val="accent6">
                  <a:lumMod val="50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400" b="1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 UI" panose="020B0604030504040204" pitchFamily="50" charset="-128"/>
              </a:rPr>
              <a:t>採用後のミスマッチ防止</a:t>
            </a:r>
            <a:r>
              <a:rPr lang="ja-JP" altLang="en-US" sz="1400" b="1">
                <a:solidFill>
                  <a:schemeClr val="accent6">
                    <a:lumMod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 UI" panose="020B0604030504040204" pitchFamily="50" charset="-128"/>
              </a:rPr>
              <a:t>をご提案します。</a:t>
            </a:r>
            <a:endParaRPr kumimoji="1" lang="ja-JP" altLang="en-US" sz="1400" b="1" dirty="0">
              <a:solidFill>
                <a:schemeClr val="accent6">
                  <a:lumMod val="50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Meiryo UI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64995E0-504D-C0AA-36C2-24A8E553A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45" y="2051132"/>
            <a:ext cx="1904067" cy="150255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B96A7A22-B3D0-5568-6635-0185BA7EF3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490" y="2027736"/>
            <a:ext cx="2151207" cy="150255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81A6EFCB-4F48-264B-C32A-D46AF88FDA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4665" y="7368737"/>
            <a:ext cx="895948" cy="1195948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552A495B-F488-6913-E87A-F92F477204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5795" y="7386186"/>
            <a:ext cx="1206205" cy="119594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270780-D5DA-1501-9676-47D7A76B218C}"/>
              </a:ext>
            </a:extLst>
          </p:cNvPr>
          <p:cNvSpPr txBox="1"/>
          <p:nvPr/>
        </p:nvSpPr>
        <p:spPr>
          <a:xfrm>
            <a:off x="22840" y="3780418"/>
            <a:ext cx="400410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 </a:t>
            </a:r>
            <a:r>
              <a:rPr lang="ja-JP" altLang="en-US" sz="1600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日時</a:t>
            </a:r>
            <a:r>
              <a:rPr lang="en-US" altLang="ja-JP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: </a:t>
            </a:r>
            <a:r>
              <a:rPr lang="ja-JP" altLang="en-US" sz="1600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令和</a:t>
            </a:r>
            <a:r>
              <a:rPr lang="en-US" altLang="ja-JP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1600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zh-TW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2024</a:t>
            </a:r>
            <a:r>
              <a:rPr lang="ja-JP" altLang="en-US" sz="1600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r>
              <a:rPr lang="zh-TW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zh-TW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lang="zh-TW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日（</a:t>
            </a:r>
            <a:r>
              <a:rPr lang="ja-JP" altLang="en-US" sz="1600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木</a:t>
            </a:r>
            <a:r>
              <a:rPr lang="zh-TW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  <a:p>
            <a:pPr lvl="2"/>
            <a:r>
              <a:rPr lang="ja-JP" altLang="en-US" sz="1600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午後</a:t>
            </a:r>
            <a:r>
              <a:rPr lang="en-US" altLang="ja-JP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lang="en-US" altLang="zh-TW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:45</a:t>
            </a:r>
            <a:r>
              <a:rPr lang="zh-TW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lang="en-US" altLang="zh-TW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:45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 </a:t>
            </a:r>
            <a:r>
              <a:rPr lang="zh-TW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会場</a:t>
            </a:r>
            <a:r>
              <a:rPr lang="en-US" altLang="zh-TW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: </a:t>
            </a:r>
            <a:r>
              <a:rPr lang="ja-JP" altLang="en-US" sz="1600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全国都道府県会館 </a:t>
            </a:r>
            <a:r>
              <a:rPr lang="en-US" altLang="ja-JP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401</a:t>
            </a:r>
            <a:r>
              <a:rPr lang="ja-JP" altLang="en-US" sz="1600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号</a:t>
            </a:r>
            <a:endParaRPr lang="en-US" altLang="ja-JP" sz="16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6953B5C-9F1C-5C70-30F6-2EBCE3C3CB53}"/>
              </a:ext>
            </a:extLst>
          </p:cNvPr>
          <p:cNvSpPr txBox="1"/>
          <p:nvPr/>
        </p:nvSpPr>
        <p:spPr>
          <a:xfrm>
            <a:off x="4026948" y="3744237"/>
            <a:ext cx="20035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 </a:t>
            </a:r>
            <a:r>
              <a:rPr lang="zh-TW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入場料</a:t>
            </a:r>
            <a:r>
              <a:rPr lang="en-US" altLang="zh-TW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: </a:t>
            </a:r>
            <a:r>
              <a:rPr lang="ja-JP" altLang="en-US" sz="1600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無料</a:t>
            </a:r>
            <a:endParaRPr lang="en-US" altLang="ja-JP" sz="16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89080" y="4230809"/>
            <a:ext cx="2882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主催：一般財団法人 日本礼儀</a:t>
            </a:r>
            <a:r>
              <a:rPr kumimoji="1" lang="ja-JP" altLang="en-US" sz="1200" b="1">
                <a:latin typeface="Meiryo UI" panose="020B0604030504040204" pitchFamily="50" charset="-128"/>
                <a:ea typeface="Meiryo UI" panose="020B0604030504040204" pitchFamily="50" charset="-128"/>
              </a:rPr>
              <a:t>作法協会</a:t>
            </a:r>
            <a:endParaRPr kumimoji="1"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6279" y="7052469"/>
            <a:ext cx="6739467" cy="246221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ja-JP" altLang="en-US" sz="16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ポイント</a:t>
            </a:r>
            <a:endParaRPr kumimoji="1"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9DCC244-687C-9878-3417-9E8CAAD96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580" y="7720656"/>
            <a:ext cx="673934" cy="67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403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700545" y="348023"/>
            <a:ext cx="5404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国際インターンシップフォーラム申込書</a:t>
            </a:r>
            <a:endParaRPr lang="ja-JP" altLang="en-US" sz="28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57584" y="990579"/>
            <a:ext cx="5110539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93"/>
              </a:lnSpc>
            </a:pPr>
            <a:r>
              <a:rPr lang="en-US" altLang="ja-JP" sz="1174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《</a:t>
            </a:r>
            <a:r>
              <a:rPr lang="ja-JP" altLang="en-US" sz="1174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申込先</a:t>
            </a:r>
            <a:r>
              <a:rPr lang="en-US" altLang="ja-JP" sz="1174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》</a:t>
            </a:r>
            <a:r>
              <a:rPr lang="ja-JP" altLang="en-US" sz="1174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一般財団法人日本礼儀作法協会　事務局</a:t>
            </a:r>
            <a:endParaRPr lang="en-US" altLang="ja-JP" sz="1174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593"/>
              </a:lnSpc>
            </a:pPr>
            <a:r>
              <a:rPr lang="en-US" altLang="ja-JP" sz="1174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en-US" altLang="ja-JP" sz="1174" b="1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FAX</a:t>
            </a:r>
            <a:r>
              <a:rPr lang="ja-JP" altLang="en-US" sz="1174" b="1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　　</a:t>
            </a:r>
            <a:r>
              <a:rPr lang="en-US" altLang="ja-JP" sz="1174" b="1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03-5213-5211</a:t>
            </a:r>
          </a:p>
          <a:p>
            <a:pPr>
              <a:lnSpc>
                <a:spcPts val="1593"/>
              </a:lnSpc>
            </a:pPr>
            <a:r>
              <a:rPr lang="en-US" altLang="ja-JP" sz="1174" b="1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E-mail</a:t>
            </a:r>
            <a:r>
              <a:rPr lang="ja-JP" altLang="en-US" sz="1174" b="1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　</a:t>
            </a:r>
            <a:r>
              <a:rPr lang="en-US" altLang="ja-JP" sz="1174" b="1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info@reigi-sahou.com</a:t>
            </a:r>
          </a:p>
          <a:p>
            <a:pPr>
              <a:lnSpc>
                <a:spcPts val="1593"/>
              </a:lnSpc>
            </a:pPr>
            <a:r>
              <a:rPr lang="ja-JP" altLang="en-US" sz="1174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◆ </a:t>
            </a:r>
            <a:r>
              <a:rPr lang="en-US" altLang="ja-JP" sz="1174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FAX</a:t>
            </a:r>
            <a:r>
              <a:rPr lang="ja-JP" altLang="en-US" sz="1174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 メールいずれかの方法で、お申込みください。</a:t>
            </a:r>
            <a:endParaRPr lang="en-US" altLang="ja-JP" sz="1174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593"/>
              </a:lnSpc>
            </a:pPr>
            <a:r>
              <a:rPr lang="ja-JP" altLang="en-US" sz="1174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◆受付担当：　</a:t>
            </a:r>
            <a:endParaRPr lang="en-US" altLang="ja-JP" sz="1174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593"/>
              </a:lnSpc>
            </a:pPr>
            <a:r>
              <a:rPr lang="ja-JP" altLang="en-US" sz="1174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◆お申込締め切り：</a:t>
            </a:r>
            <a:r>
              <a:rPr lang="en-US" altLang="ja-JP" sz="1174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2024</a:t>
            </a:r>
            <a:r>
              <a:rPr lang="ja-JP" altLang="en-US" sz="1174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年５月２日（木）</a:t>
            </a:r>
            <a:endParaRPr lang="en-US" altLang="ja-JP" sz="1174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593"/>
              </a:lnSpc>
            </a:pPr>
            <a:r>
              <a:rPr lang="ja-JP" altLang="en-US" sz="1174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</a:t>
            </a:r>
            <a:r>
              <a:rPr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1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定員になり次第締め切らせていただきます</a:t>
            </a:r>
            <a:r>
              <a:rPr lang="ja-JP" altLang="en-US" sz="1174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434405"/>
              </p:ext>
            </p:extLst>
          </p:nvPr>
        </p:nvGraphicFramePr>
        <p:xfrm>
          <a:off x="700544" y="2527546"/>
          <a:ext cx="5441176" cy="550393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77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6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77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3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73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7374">
                <a:tc gridSpan="7"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</a:rPr>
                        <a:t>2024</a:t>
                      </a:r>
                      <a:r>
                        <a:rPr kumimoji="1" lang="ja-JP" altLang="en-US" sz="1200" dirty="0">
                          <a:solidFill>
                            <a:srgbClr val="FF0000"/>
                          </a:solidFill>
                        </a:rPr>
                        <a:t>年（令和</a:t>
                      </a:r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kumimoji="1" lang="ja-JP" altLang="en-US" sz="1200" dirty="0">
                          <a:solidFill>
                            <a:srgbClr val="FF0000"/>
                          </a:solidFill>
                        </a:rPr>
                        <a:t>年）</a:t>
                      </a:r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kumimoji="1" lang="ja-JP" altLang="en-US" sz="1200" dirty="0">
                          <a:solidFill>
                            <a:srgbClr val="FF0000"/>
                          </a:solidFill>
                        </a:rPr>
                        <a:t>月</a:t>
                      </a:r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kumimoji="1" lang="ja-JP" altLang="en-US" sz="1200" dirty="0">
                          <a:solidFill>
                            <a:srgbClr val="FF0000"/>
                          </a:solidFill>
                        </a:rPr>
                        <a:t>日</a:t>
                      </a:r>
                      <a:r>
                        <a:rPr kumimoji="1" lang="ja-JP" altLang="en-US" sz="1200" b="0" dirty="0">
                          <a:solidFill>
                            <a:srgbClr val="FF0000"/>
                          </a:solidFill>
                        </a:rPr>
                        <a:t>（木</a:t>
                      </a:r>
                      <a:r>
                        <a:rPr kumimoji="1" lang="ja-JP" altLang="en-US" sz="1200" dirty="0">
                          <a:solidFill>
                            <a:srgbClr val="FF0000"/>
                          </a:solidFill>
                        </a:rPr>
                        <a:t>）　午前</a:t>
                      </a:r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</a:rPr>
                        <a:t>9:45</a:t>
                      </a:r>
                      <a:r>
                        <a:rPr kumimoji="1" lang="ja-JP" altLang="en-US" sz="1200" dirty="0">
                          <a:solidFill>
                            <a:srgbClr val="FF0000"/>
                          </a:solidFill>
                        </a:rPr>
                        <a:t>～</a:t>
                      </a:r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</a:rPr>
                        <a:t>11:45</a:t>
                      </a:r>
                    </a:p>
                    <a:p>
                      <a:pPr algn="ctr"/>
                      <a:r>
                        <a:rPr kumimoji="1" lang="ja-JP" altLang="en-US" sz="1200" dirty="0">
                          <a:solidFill>
                            <a:srgbClr val="FF0000"/>
                          </a:solidFill>
                        </a:rPr>
                        <a:t>　</a:t>
                      </a:r>
                      <a:r>
                        <a:rPr kumimoji="1" lang="ja-JP" altLang="en-US" sz="1300" dirty="0">
                          <a:solidFill>
                            <a:srgbClr val="FF0000"/>
                          </a:solidFill>
                        </a:rPr>
                        <a:t>全国都道府県会館　</a:t>
                      </a:r>
                      <a:r>
                        <a:rPr kumimoji="1" lang="en-US" altLang="ja-JP" sz="1300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kumimoji="1" lang="ja-JP" altLang="en-US" sz="1300" dirty="0">
                          <a:solidFill>
                            <a:srgbClr val="FF0000"/>
                          </a:solidFill>
                        </a:rPr>
                        <a:t>階 </a:t>
                      </a:r>
                      <a:r>
                        <a:rPr kumimoji="1" lang="en-US" altLang="zh-CN" sz="1300" dirty="0">
                          <a:solidFill>
                            <a:srgbClr val="FF0000"/>
                          </a:solidFill>
                        </a:rPr>
                        <a:t>401</a:t>
                      </a:r>
                      <a:r>
                        <a:rPr kumimoji="1" lang="zh-CN" altLang="en-US" sz="1300" dirty="0">
                          <a:solidFill>
                            <a:srgbClr val="FF0000"/>
                          </a:solidFill>
                        </a:rPr>
                        <a:t>号</a:t>
                      </a:r>
                    </a:p>
                  </a:txBody>
                  <a:tcPr marL="76655" marR="76655" marT="38327" marB="38327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164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/>
                        <a:t>お申込み日　　　　　　　　</a:t>
                      </a:r>
                      <a:r>
                        <a:rPr kumimoji="1" lang="ja-JP" altLang="en-US" sz="1500" dirty="0"/>
                        <a:t>　　</a:t>
                      </a:r>
                      <a:endParaRPr kumimoji="1" lang="ja-JP" altLang="en-US" sz="1300" dirty="0"/>
                    </a:p>
                  </a:txBody>
                  <a:tcPr marL="76655" marR="76655" marT="38327" marB="38327" anchor="ctr"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kumimoji="1" lang="en-US" altLang="ja-JP" sz="1300" dirty="0"/>
                        <a:t>2024</a:t>
                      </a:r>
                      <a:r>
                        <a:rPr kumimoji="1" lang="ja-JP" altLang="en-US" sz="1300" dirty="0"/>
                        <a:t>　年　　　　　　月　　　　　　　日</a:t>
                      </a:r>
                    </a:p>
                  </a:txBody>
                  <a:tcPr marL="76655" marR="76655" marT="38327" marB="38327" anchor="ctr"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7857">
                <a:tc gridSpan="2">
                  <a:txBody>
                    <a:bodyPr/>
                    <a:lstStyle/>
                    <a:p>
                      <a:pPr marL="0" marR="0" lvl="0" indent="0" algn="ctr" defTabSz="14543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dirty="0"/>
                        <a:t>ふりがな</a:t>
                      </a:r>
                    </a:p>
                    <a:p>
                      <a:pPr algn="ctr"/>
                      <a:r>
                        <a:rPr kumimoji="1" lang="ja-JP" altLang="en-US" sz="1300" dirty="0"/>
                        <a:t>団体名</a:t>
                      </a:r>
                    </a:p>
                  </a:txBody>
                  <a:tcPr marL="76655" marR="76655" marT="38327" marB="38327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kumimoji="1" lang="en-US" altLang="ja-JP" sz="1300" dirty="0"/>
                    </a:p>
                    <a:p>
                      <a:endParaRPr kumimoji="1" lang="ja-JP" altLang="en-US" sz="1300" dirty="0"/>
                    </a:p>
                  </a:txBody>
                  <a:tcPr marL="76655" marR="76655" marT="38327" marB="38327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377">
                <a:tc gridSpan="2">
                  <a:txBody>
                    <a:bodyPr/>
                    <a:lstStyle/>
                    <a:p>
                      <a:pPr marL="0" marR="0" lvl="0" indent="0" algn="l" defTabSz="14543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dirty="0"/>
                        <a:t>ふりがな</a:t>
                      </a:r>
                    </a:p>
                  </a:txBody>
                  <a:tcPr marL="76655" marR="76655" marT="38327" marB="38327" anchor="b" anchorCtr="1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1" lang="ja-JP" altLang="en-US" sz="1100" dirty="0"/>
                    </a:p>
                  </a:txBody>
                  <a:tcPr marL="76655" marR="76655" marT="38327" marB="38327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en-US" altLang="ja-JP" sz="1400" dirty="0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r>
                        <a:rPr kumimoji="1" lang="ja-JP" altLang="en-US" sz="1300" dirty="0"/>
                        <a:t>参加人数</a:t>
                      </a:r>
                      <a:endParaRPr kumimoji="1" lang="en-US" altLang="ja-JP" sz="1300" dirty="0"/>
                    </a:p>
                    <a:p>
                      <a:r>
                        <a:rPr kumimoji="1" lang="en-US" altLang="ja-JP" sz="1200" dirty="0"/>
                        <a:t>1</a:t>
                      </a:r>
                      <a:r>
                        <a:rPr kumimoji="1" lang="ja-JP" altLang="en-US" sz="1200" dirty="0"/>
                        <a:t>団体</a:t>
                      </a:r>
                      <a:endParaRPr kumimoji="1" lang="en-US" altLang="ja-JP" sz="1200" dirty="0"/>
                    </a:p>
                    <a:p>
                      <a:r>
                        <a:rPr kumimoji="1" lang="ja-JP" altLang="en-US" sz="1200" dirty="0"/>
                        <a:t>３名様まで</a:t>
                      </a:r>
                      <a:endParaRPr kumimoji="1" lang="en-US" altLang="ja-JP" sz="1200" dirty="0"/>
                    </a:p>
                  </a:txBody>
                  <a:tcPr marL="76655" marR="76655" marT="38327" marB="38327" anchor="ctr">
                    <a:solidFill>
                      <a:srgbClr val="DEEBF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r"/>
                      <a:endParaRPr kumimoji="1" lang="ja-JP" altLang="en-US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kumimoji="1" lang="ja-JP" altLang="en-US" sz="1300" dirty="0"/>
                        <a:t>名</a:t>
                      </a:r>
                    </a:p>
                  </a:txBody>
                  <a:tcPr marL="76655" marR="76655" marT="38327" marB="38327"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381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/>
                        <a:t>申込者氏名</a:t>
                      </a:r>
                    </a:p>
                  </a:txBody>
                  <a:tcPr marL="76655" marR="76655" marT="38327" marB="38327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1" lang="ja-JP" altLang="en-US" sz="1300" dirty="0"/>
                    </a:p>
                  </a:txBody>
                  <a:tcPr marL="76655" marR="76655" marT="38327" marB="38327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9188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/>
                        <a:t>参加者氏名</a:t>
                      </a:r>
                      <a:endParaRPr kumimoji="1" lang="en-US" altLang="ja-JP" sz="1300" dirty="0"/>
                    </a:p>
                  </a:txBody>
                  <a:tcPr marL="76655" marR="76655" marT="38327" marB="38327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kumimoji="1" lang="ja-JP" altLang="en-US" sz="1300" dirty="0"/>
                    </a:p>
                  </a:txBody>
                  <a:tcPr marL="76655" marR="76655" marT="38327" marB="38327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164">
                <a:tc rowSpan="2">
                  <a:txBody>
                    <a:bodyPr/>
                    <a:lstStyle/>
                    <a:p>
                      <a:r>
                        <a:rPr kumimoji="1" lang="ja-JP" altLang="en-US" sz="1300" dirty="0"/>
                        <a:t>連絡先</a:t>
                      </a:r>
                    </a:p>
                  </a:txBody>
                  <a:tcPr marL="76655" marR="76655" marT="38327" marB="38327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dirty="0"/>
                        <a:t>TEL</a:t>
                      </a:r>
                      <a:endParaRPr kumimoji="1" lang="ja-JP" altLang="en-US" sz="1300" dirty="0"/>
                    </a:p>
                  </a:txBody>
                  <a:tcPr marL="76655" marR="76655" marT="38327" marB="38327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300" dirty="0"/>
                    </a:p>
                  </a:txBody>
                  <a:tcPr marL="76655" marR="76655" marT="38327" marB="38327" anchor="ctr">
                    <a:solidFill>
                      <a:srgbClr val="DE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300" dirty="0"/>
                        <a:t>FAX</a:t>
                      </a:r>
                      <a:endParaRPr kumimoji="1" lang="ja-JP" altLang="en-US" sz="1300" dirty="0"/>
                    </a:p>
                  </a:txBody>
                  <a:tcPr marL="76655" marR="76655" marT="38327" marB="38327" anchor="ctr"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1" lang="ja-JP" altLang="en-US" sz="1300" dirty="0"/>
                    </a:p>
                  </a:txBody>
                  <a:tcPr marL="76655" marR="76655" marT="38327" marB="38327" anchor="ctr"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164">
                <a:tc v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dirty="0"/>
                        <a:t>E-mail</a:t>
                      </a:r>
                      <a:endParaRPr kumimoji="1" lang="ja-JP" altLang="en-US" sz="1300" dirty="0"/>
                    </a:p>
                  </a:txBody>
                  <a:tcPr marL="76655" marR="76655" marT="38327" marB="38327" anchor="ctr">
                    <a:solidFill>
                      <a:srgbClr val="DEEBF7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kumimoji="1" lang="ja-JP" altLang="en-US" sz="1300" dirty="0"/>
                    </a:p>
                  </a:txBody>
                  <a:tcPr marL="76655" marR="76655" marT="38327" marB="38327" anchor="ctr"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59266">
                <a:tc>
                  <a:txBody>
                    <a:bodyPr/>
                    <a:lstStyle/>
                    <a:p>
                      <a:r>
                        <a:rPr kumimoji="1" lang="ja-JP" altLang="en-US" sz="1300" dirty="0"/>
                        <a:t>質問</a:t>
                      </a:r>
                      <a:endParaRPr kumimoji="1" lang="en-US" altLang="ja-JP" sz="1300" dirty="0"/>
                    </a:p>
                    <a:p>
                      <a:r>
                        <a:rPr kumimoji="1" lang="ja-JP" altLang="en-US" sz="1300" dirty="0"/>
                        <a:t>備考欄</a:t>
                      </a:r>
                    </a:p>
                  </a:txBody>
                  <a:tcPr marL="76655" marR="76655" marT="38327" marB="38327" anchor="ctr">
                    <a:noFill/>
                  </a:tcPr>
                </a:tc>
                <a:tc gridSpan="6">
                  <a:txBody>
                    <a:bodyPr/>
                    <a:lstStyle/>
                    <a:p>
                      <a:r>
                        <a:rPr kumimoji="1" lang="en-US" altLang="ja-JP" sz="1000" dirty="0"/>
                        <a:t>※</a:t>
                      </a:r>
                      <a:r>
                        <a:rPr kumimoji="1" lang="ja-JP" altLang="en-US" sz="1000" dirty="0"/>
                        <a:t>当日、質問事項などご自由にご記入ください。</a:t>
                      </a:r>
                      <a:endParaRPr kumimoji="1" lang="en-US" altLang="ja-JP" sz="1000" dirty="0"/>
                    </a:p>
                    <a:p>
                      <a:endParaRPr kumimoji="1" lang="en-US" altLang="ja-JP" sz="1300" dirty="0"/>
                    </a:p>
                    <a:p>
                      <a:endParaRPr kumimoji="1" lang="en-US" altLang="ja-JP" sz="1300" dirty="0"/>
                    </a:p>
                    <a:p>
                      <a:endParaRPr kumimoji="1" lang="en-US" altLang="ja-JP" sz="1300" dirty="0"/>
                    </a:p>
                    <a:p>
                      <a:endParaRPr kumimoji="1" lang="en-US" altLang="ja-JP" sz="1300" dirty="0"/>
                    </a:p>
                  </a:txBody>
                  <a:tcPr marL="76655" marR="76655" marT="38327" marB="38327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532260" y="8498460"/>
            <a:ext cx="5793480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93"/>
              </a:lnSpc>
            </a:pPr>
            <a:r>
              <a:rPr lang="en-US" altLang="ja-JP" sz="1006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006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お客様の個人情報は、セミナー前後のご連絡とプログラムのご案内に使用させていただきます。</a:t>
            </a:r>
          </a:p>
        </p:txBody>
      </p:sp>
    </p:spTree>
    <p:extLst>
      <p:ext uri="{BB962C8B-B14F-4D97-AF65-F5344CB8AC3E}">
        <p14:creationId xmlns:p14="http://schemas.microsoft.com/office/powerpoint/2010/main" val="2765751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1758</TotalTime>
  <Words>465</Words>
  <Application>Microsoft Office PowerPoint</Application>
  <PresentationFormat>画面に合わせる (4:3)</PresentationFormat>
  <Paragraphs>73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HGPｺﾞｼｯｸE</vt:lpstr>
      <vt:lpstr>HGP創英ﾌﾟﾚｾﾞﾝｽEB</vt:lpstr>
      <vt:lpstr>HG丸ｺﾞｼｯｸM-PRO</vt:lpstr>
      <vt:lpstr>Hiragino Kaku Gothic StdN W8</vt:lpstr>
      <vt:lpstr>Meiryo UI</vt:lpstr>
      <vt:lpstr>Meiryo</vt:lpstr>
      <vt:lpstr>Arial</vt:lpstr>
      <vt:lpstr>Calibri</vt:lpstr>
      <vt:lpstr>Calibri Light</vt:lpstr>
      <vt:lpstr>Wingdings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Kengo NAKATA</dc:creator>
  <cp:lastModifiedBy>克文 佐久間</cp:lastModifiedBy>
  <cp:revision>111</cp:revision>
  <cp:lastPrinted>2024-04-07T22:37:35Z</cp:lastPrinted>
  <dcterms:created xsi:type="dcterms:W3CDTF">2019-04-08T03:09:12Z</dcterms:created>
  <dcterms:modified xsi:type="dcterms:W3CDTF">2024-04-12T04:23:50Z</dcterms:modified>
</cp:coreProperties>
</file>