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8"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50"/>
    <p:restoredTop sz="94655"/>
  </p:normalViewPr>
  <p:slideViewPr>
    <p:cSldViewPr snapToGrid="0" snapToObjects="1">
      <p:cViewPr varScale="1">
        <p:scale>
          <a:sx n="52" d="100"/>
          <a:sy n="52" d="100"/>
        </p:scale>
        <p:origin x="220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F985AE-0BB5-4F45-B885-DEEB1C78BC1A}" type="datetimeFigureOut">
              <a:rPr kumimoji="1" lang="ja-JP" altLang="en-US" smtClean="0"/>
              <a:t>2021/4/6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2419610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F985AE-0BB5-4F45-B885-DEEB1C78BC1A}" type="datetimeFigureOut">
              <a:rPr kumimoji="1" lang="ja-JP" altLang="en-US" smtClean="0"/>
              <a:t>2021/4/6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3893985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F985AE-0BB5-4F45-B885-DEEB1C78BC1A}" type="datetimeFigureOut">
              <a:rPr kumimoji="1" lang="ja-JP" altLang="en-US" smtClean="0"/>
              <a:t>2021/4/6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2151826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F985AE-0BB5-4F45-B885-DEEB1C78BC1A}" type="datetimeFigureOut">
              <a:rPr kumimoji="1" lang="ja-JP" altLang="en-US" smtClean="0"/>
              <a:t>2021/4/6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3501065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7F985AE-0BB5-4F45-B885-DEEB1C78BC1A}" type="datetimeFigureOut">
              <a:rPr kumimoji="1" lang="ja-JP" altLang="en-US" smtClean="0"/>
              <a:t>2021/4/6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197962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7F985AE-0BB5-4F45-B885-DEEB1C78BC1A}" type="datetimeFigureOut">
              <a:rPr kumimoji="1" lang="ja-JP" altLang="en-US" smtClean="0"/>
              <a:t>2021/4/6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2380964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7F985AE-0BB5-4F45-B885-DEEB1C78BC1A}" type="datetimeFigureOut">
              <a:rPr kumimoji="1" lang="ja-JP" altLang="en-US" smtClean="0"/>
              <a:t>2021/4/6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2303037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7F985AE-0BB5-4F45-B885-DEEB1C78BC1A}" type="datetimeFigureOut">
              <a:rPr kumimoji="1" lang="ja-JP" altLang="en-US" smtClean="0"/>
              <a:t>2021/4/6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3935904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F985AE-0BB5-4F45-B885-DEEB1C78BC1A}" type="datetimeFigureOut">
              <a:rPr kumimoji="1" lang="ja-JP" altLang="en-US" smtClean="0"/>
              <a:t>2021/4/6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51038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F985AE-0BB5-4F45-B885-DEEB1C78BC1A}" type="datetimeFigureOut">
              <a:rPr kumimoji="1" lang="ja-JP" altLang="en-US" smtClean="0"/>
              <a:t>2021/4/6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3464404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F985AE-0BB5-4F45-B885-DEEB1C78BC1A}" type="datetimeFigureOut">
              <a:rPr kumimoji="1" lang="ja-JP" altLang="en-US" smtClean="0"/>
              <a:t>2021/4/6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1484330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7F985AE-0BB5-4F45-B885-DEEB1C78BC1A}" type="datetimeFigureOut">
              <a:rPr kumimoji="1" lang="ja-JP" altLang="en-US" smtClean="0"/>
              <a:t>2021/4/6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3BDF572-B5E3-E74D-8644-46EDD0318672}" type="slidenum">
              <a:rPr kumimoji="1" lang="ja-JP" altLang="en-US" smtClean="0"/>
              <a:t>‹#›</a:t>
            </a:fld>
            <a:endParaRPr kumimoji="1" lang="ja-JP" altLang="en-US"/>
          </a:p>
        </p:txBody>
      </p:sp>
    </p:spTree>
    <p:extLst>
      <p:ext uri="{BB962C8B-B14F-4D97-AF65-F5344CB8AC3E}">
        <p14:creationId xmlns:p14="http://schemas.microsoft.com/office/powerpoint/2010/main" val="29178741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7726869-FB49-0142-8AEA-E3A97B4CDBA8}"/>
              </a:ext>
            </a:extLst>
          </p:cNvPr>
          <p:cNvSpPr txBox="1"/>
          <p:nvPr/>
        </p:nvSpPr>
        <p:spPr>
          <a:xfrm>
            <a:off x="0" y="159027"/>
            <a:ext cx="6858000" cy="861774"/>
          </a:xfrm>
          <a:prstGeom prst="rect">
            <a:avLst/>
          </a:prstGeom>
          <a:noFill/>
        </p:spPr>
        <p:txBody>
          <a:bodyPr wrap="square" rtlCol="0">
            <a:spAutoFit/>
          </a:bodyPr>
          <a:lstStyle/>
          <a:p>
            <a:pPr lvl="1"/>
            <a:r>
              <a:rPr kumimoji="1" lang="en-US" altLang="ja-JP" sz="2500" b="1" dirty="0">
                <a:latin typeface="Meiryo" panose="020B0604030504040204" pitchFamily="34" charset="-128"/>
                <a:ea typeface="Meiryo" panose="020B0604030504040204" pitchFamily="34" charset="-128"/>
              </a:rPr>
              <a:t>FAX : 0276-73-7433</a:t>
            </a:r>
          </a:p>
          <a:p>
            <a:pPr lvl="1"/>
            <a:r>
              <a:rPr kumimoji="1" lang="en-US" altLang="ja-JP" sz="2500" b="1" dirty="0">
                <a:latin typeface="Meiryo" panose="020B0604030504040204" pitchFamily="34" charset="-128"/>
                <a:ea typeface="Meiryo" panose="020B0604030504040204" pitchFamily="34" charset="-128"/>
              </a:rPr>
              <a:t>Mail : </a:t>
            </a:r>
            <a:r>
              <a:rPr kumimoji="1" lang="en-US" altLang="ja-JP" sz="2500" b="1" dirty="0" err="1">
                <a:latin typeface="Meiryo" panose="020B0604030504040204" pitchFamily="34" charset="-128"/>
                <a:ea typeface="Meiryo" panose="020B0604030504040204" pitchFamily="34" charset="-128"/>
              </a:rPr>
              <a:t>info@skt-a.co.jp</a:t>
            </a:r>
            <a:endParaRPr kumimoji="1" lang="ja-JP" altLang="en-US" sz="2500" b="1">
              <a:latin typeface="Meiryo" panose="020B0604030504040204" pitchFamily="34" charset="-128"/>
              <a:ea typeface="Meiryo" panose="020B0604030504040204" pitchFamily="34" charset="-128"/>
            </a:endParaRPr>
          </a:p>
        </p:txBody>
      </p:sp>
      <p:sp>
        <p:nvSpPr>
          <p:cNvPr id="6" name="テキスト ボックス 5">
            <a:extLst>
              <a:ext uri="{FF2B5EF4-FFF2-40B4-BE49-F238E27FC236}">
                <a16:creationId xmlns:a16="http://schemas.microsoft.com/office/drawing/2014/main" id="{A428CEE4-2342-FB42-95A9-A31C6C1FA5D8}"/>
              </a:ext>
            </a:extLst>
          </p:cNvPr>
          <p:cNvSpPr txBox="1"/>
          <p:nvPr/>
        </p:nvSpPr>
        <p:spPr>
          <a:xfrm>
            <a:off x="327549" y="1020801"/>
            <a:ext cx="6202902" cy="367408"/>
          </a:xfrm>
          <a:prstGeom prst="rect">
            <a:avLst/>
          </a:prstGeom>
          <a:noFill/>
        </p:spPr>
        <p:txBody>
          <a:bodyPr wrap="square" rtlCol="0">
            <a:spAutoFit/>
          </a:bodyPr>
          <a:lstStyle/>
          <a:p>
            <a:pPr>
              <a:lnSpc>
                <a:spcPct val="150000"/>
              </a:lnSpc>
            </a:pPr>
            <a:r>
              <a:rPr kumimoji="1" lang="ja-JP" altLang="en-US" sz="1300">
                <a:latin typeface="Meiryo" panose="020B0604030504040204" pitchFamily="34" charset="-128"/>
                <a:ea typeface="Meiryo" panose="020B0604030504040204" pitchFamily="34" charset="-128"/>
              </a:rPr>
              <a:t>申し込まれる方は、以下をご記入いただき、</a:t>
            </a:r>
            <a:r>
              <a:rPr kumimoji="1" lang="en-US" altLang="ja-JP" sz="1300" dirty="0">
                <a:latin typeface="Meiryo" panose="020B0604030504040204" pitchFamily="34" charset="-128"/>
                <a:ea typeface="Meiryo" panose="020B0604030504040204" pitchFamily="34" charset="-128"/>
              </a:rPr>
              <a:t>FAX</a:t>
            </a:r>
            <a:r>
              <a:rPr kumimoji="1" lang="ja-JP" altLang="en-US" sz="1300">
                <a:latin typeface="Meiryo" panose="020B0604030504040204" pitchFamily="34" charset="-128"/>
                <a:ea typeface="Meiryo" panose="020B0604030504040204" pitchFamily="34" charset="-128"/>
              </a:rPr>
              <a:t>かメールでお送りください。</a:t>
            </a:r>
            <a:endParaRPr kumimoji="1" lang="en-US" altLang="ja-JP" sz="1300" dirty="0">
              <a:latin typeface="Meiryo" panose="020B0604030504040204" pitchFamily="34" charset="-128"/>
              <a:ea typeface="Meiryo" panose="020B0604030504040204" pitchFamily="34" charset="-128"/>
            </a:endParaRPr>
          </a:p>
        </p:txBody>
      </p:sp>
      <p:sp>
        <p:nvSpPr>
          <p:cNvPr id="7" name="テキスト ボックス 6">
            <a:extLst>
              <a:ext uri="{FF2B5EF4-FFF2-40B4-BE49-F238E27FC236}">
                <a16:creationId xmlns:a16="http://schemas.microsoft.com/office/drawing/2014/main" id="{4F9A1E03-F8D6-1645-8EE4-7868F22198CB}"/>
              </a:ext>
            </a:extLst>
          </p:cNvPr>
          <p:cNvSpPr txBox="1"/>
          <p:nvPr/>
        </p:nvSpPr>
        <p:spPr>
          <a:xfrm>
            <a:off x="0" y="1594126"/>
            <a:ext cx="6858000" cy="523220"/>
          </a:xfrm>
          <a:prstGeom prst="rect">
            <a:avLst/>
          </a:prstGeom>
          <a:noFill/>
        </p:spPr>
        <p:txBody>
          <a:bodyPr wrap="square" rtlCol="0">
            <a:spAutoFit/>
          </a:bodyPr>
          <a:lstStyle/>
          <a:p>
            <a:pPr algn="ctr"/>
            <a:r>
              <a:rPr kumimoji="1" lang="ja-JP" altLang="en-US" sz="2800" b="1">
                <a:latin typeface="Meiryo" panose="020B0604030504040204" pitchFamily="34" charset="-128"/>
                <a:ea typeface="Meiryo" panose="020B0604030504040204" pitchFamily="34" charset="-128"/>
              </a:rPr>
              <a:t>抗原検査試薬</a:t>
            </a:r>
            <a:r>
              <a:rPr kumimoji="1" lang="en-US" altLang="ja-JP" sz="2800" b="1" dirty="0">
                <a:latin typeface="Meiryo" panose="020B0604030504040204" pitchFamily="34" charset="-128"/>
                <a:ea typeface="Meiryo" panose="020B0604030504040204" pitchFamily="34" charset="-128"/>
              </a:rPr>
              <a:t> </a:t>
            </a:r>
            <a:r>
              <a:rPr kumimoji="1" lang="ja-JP" altLang="en-US" sz="2800" b="1">
                <a:solidFill>
                  <a:srgbClr val="FF0000"/>
                </a:solidFill>
                <a:latin typeface="Meiryo" panose="020B0604030504040204" pitchFamily="34" charset="-128"/>
                <a:ea typeface="Meiryo" panose="020B0604030504040204" pitchFamily="34" charset="-128"/>
              </a:rPr>
              <a:t>組合用</a:t>
            </a:r>
            <a:r>
              <a:rPr kumimoji="1" lang="en-US" altLang="ja-JP" sz="2800" b="1" dirty="0">
                <a:latin typeface="Meiryo" panose="020B0604030504040204" pitchFamily="34" charset="-128"/>
                <a:ea typeface="Meiryo" panose="020B0604030504040204" pitchFamily="34" charset="-128"/>
              </a:rPr>
              <a:t> </a:t>
            </a:r>
            <a:r>
              <a:rPr kumimoji="1" lang="ja-JP" altLang="en-US" sz="2800" b="1">
                <a:latin typeface="Meiryo" panose="020B0604030504040204" pitchFamily="34" charset="-128"/>
                <a:ea typeface="Meiryo" panose="020B0604030504040204" pitchFamily="34" charset="-128"/>
              </a:rPr>
              <a:t>注文書</a:t>
            </a:r>
            <a:r>
              <a:rPr kumimoji="1" lang="en-US" altLang="ja-JP" sz="2000" b="1" dirty="0">
                <a:latin typeface="Meiryo" panose="020B0604030504040204" pitchFamily="34" charset="-128"/>
                <a:ea typeface="Meiryo" panose="020B0604030504040204" pitchFamily="34" charset="-128"/>
              </a:rPr>
              <a:t>(</a:t>
            </a:r>
            <a:r>
              <a:rPr kumimoji="1" lang="ja-JP" altLang="en-US" sz="2000" b="1">
                <a:latin typeface="Meiryo" panose="020B0604030504040204" pitchFamily="34" charset="-128"/>
                <a:ea typeface="Meiryo" panose="020B0604030504040204" pitchFamily="34" charset="-128"/>
              </a:rPr>
              <a:t>注文書①</a:t>
            </a:r>
            <a:r>
              <a:rPr kumimoji="1" lang="en-US" altLang="ja-JP" sz="2000" b="1" dirty="0">
                <a:latin typeface="Meiryo" panose="020B0604030504040204" pitchFamily="34" charset="-128"/>
                <a:ea typeface="Meiryo" panose="020B0604030504040204" pitchFamily="34" charset="-128"/>
              </a:rPr>
              <a:t>)</a:t>
            </a:r>
          </a:p>
        </p:txBody>
      </p:sp>
      <p:sp>
        <p:nvSpPr>
          <p:cNvPr id="8" name="正方形/長方形 7">
            <a:extLst>
              <a:ext uri="{FF2B5EF4-FFF2-40B4-BE49-F238E27FC236}">
                <a16:creationId xmlns:a16="http://schemas.microsoft.com/office/drawing/2014/main" id="{88A4AD7A-4C0E-9D43-96F5-4EFCA461FC83}"/>
              </a:ext>
            </a:extLst>
          </p:cNvPr>
          <p:cNvSpPr/>
          <p:nvPr/>
        </p:nvSpPr>
        <p:spPr>
          <a:xfrm>
            <a:off x="327549" y="4080164"/>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組合名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B3373081-7BC3-3146-A61C-F9E0C064233E}"/>
              </a:ext>
            </a:extLst>
          </p:cNvPr>
          <p:cNvSpPr/>
          <p:nvPr/>
        </p:nvSpPr>
        <p:spPr>
          <a:xfrm>
            <a:off x="1536700" y="4080164"/>
            <a:ext cx="51435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0" name="正方形/長方形 9">
            <a:extLst>
              <a:ext uri="{FF2B5EF4-FFF2-40B4-BE49-F238E27FC236}">
                <a16:creationId xmlns:a16="http://schemas.microsoft.com/office/drawing/2014/main" id="{D2253F09-55F1-4246-8DE6-65B2A22C0790}"/>
              </a:ext>
            </a:extLst>
          </p:cNvPr>
          <p:cNvSpPr/>
          <p:nvPr/>
        </p:nvSpPr>
        <p:spPr>
          <a:xfrm>
            <a:off x="327548" y="5922545"/>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代表者名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1" name="正方形/長方形 10">
            <a:extLst>
              <a:ext uri="{FF2B5EF4-FFF2-40B4-BE49-F238E27FC236}">
                <a16:creationId xmlns:a16="http://schemas.microsoft.com/office/drawing/2014/main" id="{FAD8AB76-8FAA-8947-BE17-551BDECA695C}"/>
              </a:ext>
            </a:extLst>
          </p:cNvPr>
          <p:cNvSpPr/>
          <p:nvPr/>
        </p:nvSpPr>
        <p:spPr>
          <a:xfrm>
            <a:off x="1536699" y="5922545"/>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2" name="正方形/長方形 11">
            <a:extLst>
              <a:ext uri="{FF2B5EF4-FFF2-40B4-BE49-F238E27FC236}">
                <a16:creationId xmlns:a16="http://schemas.microsoft.com/office/drawing/2014/main" id="{34D47C98-4A02-BF44-88E7-3F388E65DD30}"/>
              </a:ext>
            </a:extLst>
          </p:cNvPr>
          <p:cNvSpPr/>
          <p:nvPr/>
        </p:nvSpPr>
        <p:spPr>
          <a:xfrm>
            <a:off x="3578748" y="5922545"/>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担当者名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3" name="正方形/長方形 12">
            <a:extLst>
              <a:ext uri="{FF2B5EF4-FFF2-40B4-BE49-F238E27FC236}">
                <a16:creationId xmlns:a16="http://schemas.microsoft.com/office/drawing/2014/main" id="{65C254BF-AE86-CE42-B9CA-9945C6451655}"/>
              </a:ext>
            </a:extLst>
          </p:cNvPr>
          <p:cNvSpPr/>
          <p:nvPr/>
        </p:nvSpPr>
        <p:spPr>
          <a:xfrm>
            <a:off x="4787899" y="5922545"/>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4" name="正方形/長方形 13">
            <a:extLst>
              <a:ext uri="{FF2B5EF4-FFF2-40B4-BE49-F238E27FC236}">
                <a16:creationId xmlns:a16="http://schemas.microsoft.com/office/drawing/2014/main" id="{D68C799D-773C-A14D-B65F-D28C356C5568}"/>
              </a:ext>
            </a:extLst>
          </p:cNvPr>
          <p:cNvSpPr/>
          <p:nvPr/>
        </p:nvSpPr>
        <p:spPr>
          <a:xfrm>
            <a:off x="327548" y="6328872"/>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電　話</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5" name="正方形/長方形 14">
            <a:extLst>
              <a:ext uri="{FF2B5EF4-FFF2-40B4-BE49-F238E27FC236}">
                <a16:creationId xmlns:a16="http://schemas.microsoft.com/office/drawing/2014/main" id="{72991EE5-0D91-D94A-9BE9-2873420C57AC}"/>
              </a:ext>
            </a:extLst>
          </p:cNvPr>
          <p:cNvSpPr/>
          <p:nvPr/>
        </p:nvSpPr>
        <p:spPr>
          <a:xfrm>
            <a:off x="1536699" y="6328872"/>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6" name="正方形/長方形 15">
            <a:extLst>
              <a:ext uri="{FF2B5EF4-FFF2-40B4-BE49-F238E27FC236}">
                <a16:creationId xmlns:a16="http://schemas.microsoft.com/office/drawing/2014/main" id="{4B2AB72B-703E-0B43-AD62-545A1811E5E0}"/>
              </a:ext>
            </a:extLst>
          </p:cNvPr>
          <p:cNvSpPr/>
          <p:nvPr/>
        </p:nvSpPr>
        <p:spPr>
          <a:xfrm>
            <a:off x="3578748" y="6328872"/>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panose="020B0604030504040204" pitchFamily="34" charset="-128"/>
                <a:ea typeface="Meiryo" panose="020B0604030504040204" pitchFamily="34" charset="-128"/>
              </a:rPr>
              <a:t>FAX</a:t>
            </a:r>
          </a:p>
        </p:txBody>
      </p:sp>
      <p:sp>
        <p:nvSpPr>
          <p:cNvPr id="17" name="正方形/長方形 16">
            <a:extLst>
              <a:ext uri="{FF2B5EF4-FFF2-40B4-BE49-F238E27FC236}">
                <a16:creationId xmlns:a16="http://schemas.microsoft.com/office/drawing/2014/main" id="{341BF09D-B699-0F45-9199-E0ECA484B131}"/>
              </a:ext>
            </a:extLst>
          </p:cNvPr>
          <p:cNvSpPr/>
          <p:nvPr/>
        </p:nvSpPr>
        <p:spPr>
          <a:xfrm>
            <a:off x="4787899" y="6328872"/>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8" name="正方形/長方形 17">
            <a:extLst>
              <a:ext uri="{FF2B5EF4-FFF2-40B4-BE49-F238E27FC236}">
                <a16:creationId xmlns:a16="http://schemas.microsoft.com/office/drawing/2014/main" id="{ACD142D5-C32F-6F4F-A5F1-4D4F6D08D0BF}"/>
              </a:ext>
            </a:extLst>
          </p:cNvPr>
          <p:cNvSpPr/>
          <p:nvPr/>
        </p:nvSpPr>
        <p:spPr>
          <a:xfrm>
            <a:off x="327548" y="6735199"/>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panose="020B0604030504040204" pitchFamily="34" charset="-128"/>
                <a:ea typeface="Meiryo" panose="020B0604030504040204" pitchFamily="34" charset="-128"/>
              </a:rPr>
              <a:t>Mail</a:t>
            </a:r>
          </a:p>
        </p:txBody>
      </p:sp>
      <p:sp>
        <p:nvSpPr>
          <p:cNvPr id="19" name="正方形/長方形 18">
            <a:extLst>
              <a:ext uri="{FF2B5EF4-FFF2-40B4-BE49-F238E27FC236}">
                <a16:creationId xmlns:a16="http://schemas.microsoft.com/office/drawing/2014/main" id="{539E82CC-8EA7-BC4C-A8AA-8D6AB6817E38}"/>
              </a:ext>
            </a:extLst>
          </p:cNvPr>
          <p:cNvSpPr/>
          <p:nvPr/>
        </p:nvSpPr>
        <p:spPr>
          <a:xfrm>
            <a:off x="1536699" y="6735199"/>
            <a:ext cx="51435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0" name="正方形/長方形 19">
            <a:extLst>
              <a:ext uri="{FF2B5EF4-FFF2-40B4-BE49-F238E27FC236}">
                <a16:creationId xmlns:a16="http://schemas.microsoft.com/office/drawing/2014/main" id="{9F6A3358-2F95-9541-BDEB-A8B410CE98F9}"/>
              </a:ext>
            </a:extLst>
          </p:cNvPr>
          <p:cNvSpPr/>
          <p:nvPr/>
        </p:nvSpPr>
        <p:spPr>
          <a:xfrm>
            <a:off x="327549" y="4509164"/>
            <a:ext cx="1209151" cy="55510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所在地</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21" name="正方形/長方形 20">
            <a:extLst>
              <a:ext uri="{FF2B5EF4-FFF2-40B4-BE49-F238E27FC236}">
                <a16:creationId xmlns:a16="http://schemas.microsoft.com/office/drawing/2014/main" id="{C5FF4A2D-AC26-D34E-A8EB-7008A88703DA}"/>
              </a:ext>
            </a:extLst>
          </p:cNvPr>
          <p:cNvSpPr/>
          <p:nvPr/>
        </p:nvSpPr>
        <p:spPr>
          <a:xfrm>
            <a:off x="1536700" y="4509165"/>
            <a:ext cx="5143500" cy="5551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latin typeface="Meiryo" panose="020B0604030504040204" pitchFamily="34" charset="-128"/>
                <a:ea typeface="Meiryo" panose="020B0604030504040204" pitchFamily="34" charset="-128"/>
              </a:rPr>
              <a:t>〒</a:t>
            </a:r>
            <a:endParaRPr kumimoji="1" lang="en-US" altLang="ja-JP" sz="1200" dirty="0">
              <a:solidFill>
                <a:schemeClr val="tx1"/>
              </a:solidFill>
              <a:latin typeface="Meiryo" panose="020B0604030504040204" pitchFamily="34" charset="-128"/>
              <a:ea typeface="Meiryo" panose="020B0604030504040204" pitchFamily="34" charset="-128"/>
            </a:endParaRPr>
          </a:p>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2" name="正方形/長方形 21">
            <a:extLst>
              <a:ext uri="{FF2B5EF4-FFF2-40B4-BE49-F238E27FC236}">
                <a16:creationId xmlns:a16="http://schemas.microsoft.com/office/drawing/2014/main" id="{234AC40F-A7F5-7C42-9C08-DD98AEAB56D4}"/>
              </a:ext>
            </a:extLst>
          </p:cNvPr>
          <p:cNvSpPr/>
          <p:nvPr/>
        </p:nvSpPr>
        <p:spPr>
          <a:xfrm>
            <a:off x="327549" y="3628063"/>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panose="020B0604030504040204" pitchFamily="34" charset="-128"/>
                <a:ea typeface="Meiryo" panose="020B0604030504040204" pitchFamily="34" charset="-128"/>
              </a:rPr>
              <a:t>注文日時</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3" name="正方形/長方形 22">
            <a:extLst>
              <a:ext uri="{FF2B5EF4-FFF2-40B4-BE49-F238E27FC236}">
                <a16:creationId xmlns:a16="http://schemas.microsoft.com/office/drawing/2014/main" id="{B690C100-1DDC-A040-95F9-9BE9E44C6CD0}"/>
              </a:ext>
            </a:extLst>
          </p:cNvPr>
          <p:cNvSpPr/>
          <p:nvPr/>
        </p:nvSpPr>
        <p:spPr>
          <a:xfrm>
            <a:off x="1536700" y="3628063"/>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Meiryo" panose="020B0604030504040204" pitchFamily="34" charset="-128"/>
                <a:ea typeface="Meiryo" panose="020B0604030504040204" pitchFamily="34" charset="-128"/>
              </a:rPr>
              <a:t>2021</a:t>
            </a:r>
            <a:r>
              <a:rPr kumimoji="1" lang="ja-JP" altLang="en-US" sz="1200">
                <a:solidFill>
                  <a:schemeClr val="tx1"/>
                </a:solidFill>
                <a:latin typeface="Meiryo" panose="020B0604030504040204" pitchFamily="34" charset="-128"/>
                <a:ea typeface="Meiryo" panose="020B0604030504040204" pitchFamily="34" charset="-128"/>
              </a:rPr>
              <a:t>年</a:t>
            </a:r>
            <a:r>
              <a:rPr kumimoji="1" lang="en-US" altLang="ja-JP" sz="1200" dirty="0">
                <a:solidFill>
                  <a:schemeClr val="tx1"/>
                </a:solidFill>
                <a:latin typeface="Meiryo" panose="020B0604030504040204" pitchFamily="34" charset="-128"/>
                <a:ea typeface="Meiryo" panose="020B0604030504040204" pitchFamily="34" charset="-128"/>
              </a:rPr>
              <a:t>   </a:t>
            </a:r>
            <a:r>
              <a:rPr kumimoji="1" lang="ja-JP" altLang="en-US" sz="1200">
                <a:solidFill>
                  <a:schemeClr val="tx1"/>
                </a:solidFill>
                <a:latin typeface="Meiryo" panose="020B0604030504040204" pitchFamily="34" charset="-128"/>
                <a:ea typeface="Meiryo" panose="020B0604030504040204" pitchFamily="34" charset="-128"/>
              </a:rPr>
              <a:t>月　　日</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4" name="正方形/長方形 23">
            <a:extLst>
              <a:ext uri="{FF2B5EF4-FFF2-40B4-BE49-F238E27FC236}">
                <a16:creationId xmlns:a16="http://schemas.microsoft.com/office/drawing/2014/main" id="{2086E9AC-D2D6-4F44-82DE-2470D23E28FA}"/>
              </a:ext>
            </a:extLst>
          </p:cNvPr>
          <p:cNvSpPr/>
          <p:nvPr/>
        </p:nvSpPr>
        <p:spPr>
          <a:xfrm>
            <a:off x="3578749" y="3628063"/>
            <a:ext cx="1209151" cy="34290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panose="020B0604030504040204" pitchFamily="34" charset="-128"/>
                <a:ea typeface="Meiryo" panose="020B0604030504040204" pitchFamily="34" charset="-128"/>
              </a:rPr>
              <a:t>受付番号</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5" name="正方形/長方形 24">
            <a:extLst>
              <a:ext uri="{FF2B5EF4-FFF2-40B4-BE49-F238E27FC236}">
                <a16:creationId xmlns:a16="http://schemas.microsoft.com/office/drawing/2014/main" id="{A0ADB91D-ECA5-1140-B094-EE659D4E2006}"/>
              </a:ext>
            </a:extLst>
          </p:cNvPr>
          <p:cNvSpPr/>
          <p:nvPr/>
        </p:nvSpPr>
        <p:spPr>
          <a:xfrm>
            <a:off x="4787900" y="3628063"/>
            <a:ext cx="1892300" cy="342900"/>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6" name="正方形/長方形 25">
            <a:extLst>
              <a:ext uri="{FF2B5EF4-FFF2-40B4-BE49-F238E27FC236}">
                <a16:creationId xmlns:a16="http://schemas.microsoft.com/office/drawing/2014/main" id="{3D8BF141-0741-E244-8F05-63F57C35B16B}"/>
              </a:ext>
            </a:extLst>
          </p:cNvPr>
          <p:cNvSpPr/>
          <p:nvPr/>
        </p:nvSpPr>
        <p:spPr>
          <a:xfrm>
            <a:off x="327549" y="2108768"/>
            <a:ext cx="1209151" cy="133367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注文時の</a:t>
            </a:r>
            <a:endParaRPr kumimoji="1" lang="en-US" altLang="ja-JP" sz="1200" b="1" dirty="0">
              <a:solidFill>
                <a:schemeClr val="tx1"/>
              </a:solidFill>
              <a:latin typeface="Meiryo" panose="020B0604030504040204" pitchFamily="34" charset="-128"/>
              <a:ea typeface="Meiryo" panose="020B0604030504040204" pitchFamily="34" charset="-128"/>
            </a:endParaRPr>
          </a:p>
          <a:p>
            <a:pPr algn="ctr"/>
            <a:r>
              <a:rPr kumimoji="1" lang="ja-JP" altLang="en-US" sz="1200" b="1">
                <a:solidFill>
                  <a:schemeClr val="tx1"/>
                </a:solidFill>
                <a:latin typeface="Meiryo" panose="020B0604030504040204" pitchFamily="34" charset="-128"/>
                <a:ea typeface="Meiryo" panose="020B0604030504040204" pitchFamily="34" charset="-128"/>
              </a:rPr>
              <a:t>注意点</a:t>
            </a:r>
            <a:endParaRPr kumimoji="1" lang="en-US" altLang="ja-JP" sz="900" b="1" dirty="0">
              <a:solidFill>
                <a:schemeClr val="tx1"/>
              </a:solidFill>
              <a:latin typeface="Meiryo" panose="020B0604030504040204" pitchFamily="34" charset="-128"/>
              <a:ea typeface="Meiryo" panose="020B0604030504040204" pitchFamily="34" charset="-128"/>
            </a:endParaRPr>
          </a:p>
        </p:txBody>
      </p:sp>
      <p:sp>
        <p:nvSpPr>
          <p:cNvPr id="27" name="正方形/長方形 26">
            <a:extLst>
              <a:ext uri="{FF2B5EF4-FFF2-40B4-BE49-F238E27FC236}">
                <a16:creationId xmlns:a16="http://schemas.microsoft.com/office/drawing/2014/main" id="{909B709B-0A42-454F-A4DA-E307712AD563}"/>
              </a:ext>
            </a:extLst>
          </p:cNvPr>
          <p:cNvSpPr/>
          <p:nvPr/>
        </p:nvSpPr>
        <p:spPr>
          <a:xfrm>
            <a:off x="1536700" y="2108768"/>
            <a:ext cx="5143500" cy="13336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注文単位数</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p>
          <a:p>
            <a:pPr>
              <a:spcAft>
                <a:spcPts val="600"/>
              </a:spcAft>
            </a:pP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　</a:t>
            </a:r>
            <a:r>
              <a:rPr kumimoji="1" lang="ja-JP" altLang="en-US" sz="1600">
                <a:solidFill>
                  <a:schemeClr val="tx1"/>
                </a:solidFill>
                <a:latin typeface="Hiragino Kaku Gothic Std W8" panose="020B0800000000000000" pitchFamily="34" charset="-128"/>
                <a:ea typeface="Hiragino Kaku Gothic Std W8" panose="020B0800000000000000" pitchFamily="34" charset="-128"/>
              </a:rPr>
              <a:t>１</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箱</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 </a:t>
            </a:r>
            <a:r>
              <a:rPr kumimoji="1" lang="en-US" altLang="ja-JP" sz="1600" dirty="0">
                <a:solidFill>
                  <a:schemeClr val="tx1"/>
                </a:solidFill>
                <a:latin typeface="Hiragino Kaku Gothic Std W8" panose="020B0800000000000000" pitchFamily="34" charset="-128"/>
                <a:ea typeface="Hiragino Kaku Gothic Std W8" panose="020B0800000000000000" pitchFamily="34" charset="-128"/>
              </a:rPr>
              <a:t>20</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キット入　</a:t>
            </a:r>
            <a:r>
              <a:rPr kumimoji="1" lang="en-US" altLang="ja-JP" sz="1600" dirty="0">
                <a:solidFill>
                  <a:schemeClr val="tx1"/>
                </a:solidFill>
                <a:latin typeface="Hiragino Kaku Gothic Std W8" panose="020B0800000000000000" pitchFamily="34" charset="-128"/>
                <a:ea typeface="Hiragino Kaku Gothic Std W8" panose="020B0800000000000000" pitchFamily="34" charset="-128"/>
              </a:rPr>
              <a:t>22,000</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円</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税込</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送料別</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a:p>
            <a:pPr>
              <a:spcAft>
                <a:spcPts val="600"/>
              </a:spcAft>
            </a:pP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支払方法</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a:p>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　購入者負担の代引き支払でお願いします。</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p:txBody>
      </p:sp>
      <p:sp>
        <p:nvSpPr>
          <p:cNvPr id="42" name="角丸四角形 41">
            <a:extLst>
              <a:ext uri="{FF2B5EF4-FFF2-40B4-BE49-F238E27FC236}">
                <a16:creationId xmlns:a16="http://schemas.microsoft.com/office/drawing/2014/main" id="{C58F35B7-7567-9647-8A3F-295CF3F69618}"/>
              </a:ext>
            </a:extLst>
          </p:cNvPr>
          <p:cNvSpPr/>
          <p:nvPr/>
        </p:nvSpPr>
        <p:spPr>
          <a:xfrm>
            <a:off x="327548" y="8670455"/>
            <a:ext cx="6352651" cy="1076517"/>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8E093148-C5C1-4141-83C9-11E90BF400FC}"/>
              </a:ext>
            </a:extLst>
          </p:cNvPr>
          <p:cNvSpPr txBox="1"/>
          <p:nvPr/>
        </p:nvSpPr>
        <p:spPr>
          <a:xfrm>
            <a:off x="669235" y="8538875"/>
            <a:ext cx="968445" cy="323165"/>
          </a:xfrm>
          <a:prstGeom prst="rect">
            <a:avLst/>
          </a:prstGeom>
          <a:solidFill>
            <a:schemeClr val="bg1"/>
          </a:solidFill>
        </p:spPr>
        <p:txBody>
          <a:bodyPr wrap="square" rtlCol="0">
            <a:spAutoFit/>
          </a:bodyPr>
          <a:lstStyle/>
          <a:p>
            <a:r>
              <a:rPr kumimoji="1" lang="ja-JP" altLang="en-US" sz="1500" b="1">
                <a:latin typeface="Meiryo" panose="020B0604030504040204" pitchFamily="34" charset="-128"/>
                <a:ea typeface="Meiryo" panose="020B0604030504040204" pitchFamily="34" charset="-128"/>
              </a:rPr>
              <a:t>●送付先</a:t>
            </a:r>
          </a:p>
        </p:txBody>
      </p:sp>
      <p:sp>
        <p:nvSpPr>
          <p:cNvPr id="54" name="正方形/長方形 53">
            <a:extLst>
              <a:ext uri="{FF2B5EF4-FFF2-40B4-BE49-F238E27FC236}">
                <a16:creationId xmlns:a16="http://schemas.microsoft.com/office/drawing/2014/main" id="{9FA2BDEC-1D6D-F04E-AB09-0E84E656643B}"/>
              </a:ext>
            </a:extLst>
          </p:cNvPr>
          <p:cNvSpPr/>
          <p:nvPr/>
        </p:nvSpPr>
        <p:spPr>
          <a:xfrm>
            <a:off x="327548" y="5315913"/>
            <a:ext cx="1209151" cy="55510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商品の送付先</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55" name="正方形/長方形 54">
            <a:extLst>
              <a:ext uri="{FF2B5EF4-FFF2-40B4-BE49-F238E27FC236}">
                <a16:creationId xmlns:a16="http://schemas.microsoft.com/office/drawing/2014/main" id="{3AA44479-DE16-174E-933A-A7C3745DB832}"/>
              </a:ext>
            </a:extLst>
          </p:cNvPr>
          <p:cNvSpPr/>
          <p:nvPr/>
        </p:nvSpPr>
        <p:spPr>
          <a:xfrm>
            <a:off x="1536699" y="5317544"/>
            <a:ext cx="5143500" cy="5551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latin typeface="Meiryo" panose="020B0604030504040204" pitchFamily="34" charset="-128"/>
                <a:ea typeface="Meiryo" panose="020B0604030504040204" pitchFamily="34" charset="-128"/>
              </a:rPr>
              <a:t>〒</a:t>
            </a:r>
            <a:endParaRPr kumimoji="1" lang="en-US" altLang="ja-JP" sz="1200" dirty="0">
              <a:solidFill>
                <a:schemeClr val="tx1"/>
              </a:solidFill>
              <a:latin typeface="Meiryo" panose="020B0604030504040204" pitchFamily="34" charset="-128"/>
              <a:ea typeface="Meiryo" panose="020B0604030504040204" pitchFamily="34" charset="-128"/>
            </a:endParaRPr>
          </a:p>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56" name="テキスト ボックス 55">
            <a:extLst>
              <a:ext uri="{FF2B5EF4-FFF2-40B4-BE49-F238E27FC236}">
                <a16:creationId xmlns:a16="http://schemas.microsoft.com/office/drawing/2014/main" id="{FA699545-6410-1445-93E1-96AE7A384389}"/>
              </a:ext>
            </a:extLst>
          </p:cNvPr>
          <p:cNvSpPr txBox="1"/>
          <p:nvPr/>
        </p:nvSpPr>
        <p:spPr>
          <a:xfrm>
            <a:off x="327548" y="5064267"/>
            <a:ext cx="6352651" cy="261610"/>
          </a:xfrm>
          <a:prstGeom prst="rect">
            <a:avLst/>
          </a:prstGeom>
          <a:noFill/>
        </p:spPr>
        <p:txBody>
          <a:bodyPr wrap="square" rtlCol="0">
            <a:spAutoFit/>
          </a:bodyPr>
          <a:lstStyle/>
          <a:p>
            <a:r>
              <a:rPr kumimoji="1" lang="en-US" altLang="ja-JP" sz="1100" b="1" dirty="0">
                <a:latin typeface="Meiryo" panose="020B0604030504040204" pitchFamily="34" charset="-128"/>
                <a:ea typeface="Meiryo" panose="020B0604030504040204" pitchFamily="34" charset="-128"/>
              </a:rPr>
              <a:t>※ </a:t>
            </a:r>
            <a:r>
              <a:rPr kumimoji="1" lang="ja-JP" altLang="en-US" sz="1100" b="1">
                <a:latin typeface="Meiryo" panose="020B0604030504040204" pitchFamily="34" charset="-128"/>
                <a:ea typeface="Meiryo" panose="020B0604030504040204" pitchFamily="34" charset="-128"/>
              </a:rPr>
              <a:t>商品の送り先が同上と異なる場合はご記入ください。</a:t>
            </a:r>
          </a:p>
        </p:txBody>
      </p:sp>
      <p:sp>
        <p:nvSpPr>
          <p:cNvPr id="59" name="正方形/長方形 58">
            <a:extLst>
              <a:ext uri="{FF2B5EF4-FFF2-40B4-BE49-F238E27FC236}">
                <a16:creationId xmlns:a16="http://schemas.microsoft.com/office/drawing/2014/main" id="{FF062208-F7D6-4E49-8D83-19D872B152B7}"/>
              </a:ext>
            </a:extLst>
          </p:cNvPr>
          <p:cNvSpPr/>
          <p:nvPr/>
        </p:nvSpPr>
        <p:spPr>
          <a:xfrm>
            <a:off x="327548" y="7204953"/>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60" name="正方形/長方形 59">
            <a:extLst>
              <a:ext uri="{FF2B5EF4-FFF2-40B4-BE49-F238E27FC236}">
                <a16:creationId xmlns:a16="http://schemas.microsoft.com/office/drawing/2014/main" id="{9BDCCD2F-2473-D646-9C92-FA9A944D7D23}"/>
              </a:ext>
            </a:extLst>
          </p:cNvPr>
          <p:cNvSpPr/>
          <p:nvPr/>
        </p:nvSpPr>
        <p:spPr>
          <a:xfrm>
            <a:off x="1536699" y="7204953"/>
            <a:ext cx="1674852"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61" name="テキスト ボックス 60">
            <a:extLst>
              <a:ext uri="{FF2B5EF4-FFF2-40B4-BE49-F238E27FC236}">
                <a16:creationId xmlns:a16="http://schemas.microsoft.com/office/drawing/2014/main" id="{9FCA41FF-CD4D-2841-9B7E-5C13243AC6EE}"/>
              </a:ext>
            </a:extLst>
          </p:cNvPr>
          <p:cNvSpPr txBox="1"/>
          <p:nvPr/>
        </p:nvSpPr>
        <p:spPr>
          <a:xfrm>
            <a:off x="3211551" y="7186236"/>
            <a:ext cx="3468648" cy="477054"/>
          </a:xfrm>
          <a:prstGeom prst="rect">
            <a:avLst/>
          </a:prstGeom>
          <a:noFill/>
        </p:spPr>
        <p:txBody>
          <a:bodyPr wrap="square" rtlCol="0">
            <a:spAutoFit/>
          </a:bodyPr>
          <a:lstStyle/>
          <a:p>
            <a:r>
              <a:rPr kumimoji="1" lang="ja-JP" altLang="en-US" sz="1500" b="1">
                <a:latin typeface="Meiryo" panose="020B0604030504040204" pitchFamily="34" charset="-128"/>
                <a:ea typeface="Meiryo" panose="020B0604030504040204" pitchFamily="34" charset="-128"/>
              </a:rPr>
              <a:t>箱</a:t>
            </a:r>
            <a:r>
              <a:rPr kumimoji="1" lang="en-US" altLang="ja-JP" sz="1500" b="1" dirty="0">
                <a:latin typeface="Meiryo" panose="020B0604030504040204" pitchFamily="34" charset="-128"/>
                <a:ea typeface="Meiryo" panose="020B0604030504040204" pitchFamily="34" charset="-128"/>
              </a:rPr>
              <a:t> ×</a:t>
            </a:r>
            <a:r>
              <a:rPr kumimoji="1" lang="ja-JP" altLang="en-US" sz="1500" b="1">
                <a:latin typeface="Meiryo" panose="020B0604030504040204" pitchFamily="34" charset="-128"/>
                <a:ea typeface="Meiryo" panose="020B0604030504040204" pitchFamily="34" charset="-128"/>
              </a:rPr>
              <a:t> </a:t>
            </a:r>
            <a:r>
              <a:rPr kumimoji="1" lang="en-US" altLang="ja-JP" sz="1500" b="1" dirty="0">
                <a:latin typeface="Meiryo" panose="020B0604030504040204" pitchFamily="34" charset="-128"/>
                <a:ea typeface="Meiryo" panose="020B0604030504040204" pitchFamily="34" charset="-128"/>
              </a:rPr>
              <a:t> </a:t>
            </a:r>
            <a:r>
              <a:rPr kumimoji="1" lang="en-US" altLang="ja-JP" sz="2500" b="1" dirty="0">
                <a:latin typeface="Meiryo" panose="020B0604030504040204" pitchFamily="34" charset="-128"/>
                <a:ea typeface="Meiryo" panose="020B0604030504040204" pitchFamily="34" charset="-128"/>
              </a:rPr>
              <a:t>22,000</a:t>
            </a:r>
            <a:r>
              <a:rPr kumimoji="1" lang="ja-JP" altLang="en-US" sz="1500" b="1">
                <a:latin typeface="Meiryo" panose="020B0604030504040204" pitchFamily="34" charset="-128"/>
                <a:ea typeface="Meiryo" panose="020B0604030504040204" pitchFamily="34" charset="-128"/>
              </a:rPr>
              <a:t>円</a:t>
            </a:r>
            <a:r>
              <a:rPr kumimoji="1" lang="en-US" altLang="ja-JP" sz="1500" b="1" dirty="0">
                <a:latin typeface="Meiryo" panose="020B0604030504040204" pitchFamily="34" charset="-128"/>
                <a:ea typeface="Meiryo" panose="020B0604030504040204" pitchFamily="34" charset="-128"/>
              </a:rPr>
              <a:t>(</a:t>
            </a:r>
            <a:r>
              <a:rPr kumimoji="1" lang="ja-JP" altLang="en-US" sz="1500" b="1">
                <a:latin typeface="Meiryo" panose="020B0604030504040204" pitchFamily="34" charset="-128"/>
                <a:ea typeface="Meiryo" panose="020B0604030504040204" pitchFamily="34" charset="-128"/>
              </a:rPr>
              <a:t>税込</a:t>
            </a:r>
            <a:r>
              <a:rPr kumimoji="1" lang="en-US" altLang="ja-JP" sz="1500" b="1" dirty="0">
                <a:latin typeface="Meiryo" panose="020B0604030504040204" pitchFamily="34" charset="-128"/>
                <a:ea typeface="Meiryo" panose="020B0604030504040204" pitchFamily="34" charset="-128"/>
              </a:rPr>
              <a:t>)</a:t>
            </a:r>
            <a:endParaRPr kumimoji="1" lang="ja-JP" altLang="en-US" sz="1500" b="1">
              <a:latin typeface="Meiryo" panose="020B0604030504040204" pitchFamily="34" charset="-128"/>
              <a:ea typeface="Meiryo" panose="020B0604030504040204" pitchFamily="34" charset="-128"/>
            </a:endParaRPr>
          </a:p>
        </p:txBody>
      </p:sp>
      <p:sp>
        <p:nvSpPr>
          <p:cNvPr id="62" name="正方形/長方形 61">
            <a:extLst>
              <a:ext uri="{FF2B5EF4-FFF2-40B4-BE49-F238E27FC236}">
                <a16:creationId xmlns:a16="http://schemas.microsoft.com/office/drawing/2014/main" id="{D7EA6AF5-41F8-4E4C-BE6A-AD404E074580}"/>
              </a:ext>
            </a:extLst>
          </p:cNvPr>
          <p:cNvSpPr/>
          <p:nvPr/>
        </p:nvSpPr>
        <p:spPr>
          <a:xfrm>
            <a:off x="327548" y="7635099"/>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注文額合計</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63" name="正方形/長方形 62">
            <a:extLst>
              <a:ext uri="{FF2B5EF4-FFF2-40B4-BE49-F238E27FC236}">
                <a16:creationId xmlns:a16="http://schemas.microsoft.com/office/drawing/2014/main" id="{63CC70F8-37B3-CE42-9E52-CE6A6FDD7244}"/>
              </a:ext>
            </a:extLst>
          </p:cNvPr>
          <p:cNvSpPr/>
          <p:nvPr/>
        </p:nvSpPr>
        <p:spPr>
          <a:xfrm>
            <a:off x="1536699" y="7635099"/>
            <a:ext cx="1674852"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64" name="テキスト ボックス 63">
            <a:extLst>
              <a:ext uri="{FF2B5EF4-FFF2-40B4-BE49-F238E27FC236}">
                <a16:creationId xmlns:a16="http://schemas.microsoft.com/office/drawing/2014/main" id="{3CE5FE0B-D35F-E449-A53B-ADD6389D35D0}"/>
              </a:ext>
            </a:extLst>
          </p:cNvPr>
          <p:cNvSpPr txBox="1"/>
          <p:nvPr/>
        </p:nvSpPr>
        <p:spPr>
          <a:xfrm>
            <a:off x="3211551" y="7682991"/>
            <a:ext cx="3468648" cy="323165"/>
          </a:xfrm>
          <a:prstGeom prst="rect">
            <a:avLst/>
          </a:prstGeom>
          <a:noFill/>
        </p:spPr>
        <p:txBody>
          <a:bodyPr wrap="square" rtlCol="0">
            <a:spAutoFit/>
          </a:bodyPr>
          <a:lstStyle/>
          <a:p>
            <a:r>
              <a:rPr kumimoji="1" lang="ja-JP" altLang="en-US" sz="1500" b="1">
                <a:latin typeface="Meiryo" panose="020B0604030504040204" pitchFamily="34" charset="-128"/>
                <a:ea typeface="Meiryo" panose="020B0604030504040204" pitchFamily="34" charset="-128"/>
              </a:rPr>
              <a:t>円</a:t>
            </a:r>
            <a:r>
              <a:rPr kumimoji="1" lang="en-US" altLang="ja-JP" sz="1500" b="1" dirty="0">
                <a:latin typeface="Meiryo" panose="020B0604030504040204" pitchFamily="34" charset="-128"/>
                <a:ea typeface="Meiryo" panose="020B0604030504040204" pitchFamily="34" charset="-128"/>
              </a:rPr>
              <a:t>(</a:t>
            </a:r>
            <a:r>
              <a:rPr kumimoji="1" lang="ja-JP" altLang="en-US" sz="1500" b="1">
                <a:latin typeface="Meiryo" panose="020B0604030504040204" pitchFamily="34" charset="-128"/>
                <a:ea typeface="Meiryo" panose="020B0604030504040204" pitchFamily="34" charset="-128"/>
              </a:rPr>
              <a:t>税込</a:t>
            </a:r>
            <a:r>
              <a:rPr kumimoji="1" lang="en-US" altLang="ja-JP" sz="1500" b="1" dirty="0">
                <a:latin typeface="Meiryo" panose="020B0604030504040204" pitchFamily="34" charset="-128"/>
                <a:ea typeface="Meiryo" panose="020B0604030504040204" pitchFamily="34" charset="-128"/>
              </a:rPr>
              <a:t>)</a:t>
            </a:r>
            <a:endParaRPr kumimoji="1" lang="ja-JP" altLang="en-US" sz="1500" b="1">
              <a:latin typeface="Meiryo" panose="020B0604030504040204" pitchFamily="34" charset="-128"/>
              <a:ea typeface="Meiryo" panose="020B0604030504040204" pitchFamily="34" charset="-128"/>
            </a:endParaRPr>
          </a:p>
        </p:txBody>
      </p:sp>
      <p:sp>
        <p:nvSpPr>
          <p:cNvPr id="65" name="テキスト ボックス 64">
            <a:extLst>
              <a:ext uri="{FF2B5EF4-FFF2-40B4-BE49-F238E27FC236}">
                <a16:creationId xmlns:a16="http://schemas.microsoft.com/office/drawing/2014/main" id="{F806B771-ED90-F049-9E17-82D8BF39B77D}"/>
              </a:ext>
            </a:extLst>
          </p:cNvPr>
          <p:cNvSpPr txBox="1"/>
          <p:nvPr/>
        </p:nvSpPr>
        <p:spPr>
          <a:xfrm>
            <a:off x="252673" y="8037330"/>
            <a:ext cx="6352651" cy="430887"/>
          </a:xfrm>
          <a:prstGeom prst="rect">
            <a:avLst/>
          </a:prstGeom>
          <a:noFill/>
        </p:spPr>
        <p:txBody>
          <a:bodyPr wrap="square" rtlCol="0">
            <a:spAutoFit/>
          </a:bodyPr>
          <a:lstStyle/>
          <a:p>
            <a:r>
              <a:rPr kumimoji="1" lang="en-US" altLang="ja-JP" sz="1100" b="1" dirty="0">
                <a:latin typeface="Meiryo" panose="020B0604030504040204" pitchFamily="34" charset="-128"/>
                <a:ea typeface="Meiryo" panose="020B0604030504040204" pitchFamily="34" charset="-128"/>
              </a:rPr>
              <a:t>※ </a:t>
            </a:r>
            <a:r>
              <a:rPr kumimoji="1" lang="ja-JP" altLang="en-US" sz="1100" b="1">
                <a:latin typeface="Meiryo" panose="020B0604030504040204" pitchFamily="34" charset="-128"/>
                <a:ea typeface="Meiryo" panose="020B0604030504040204" pitchFamily="34" charset="-128"/>
              </a:rPr>
              <a:t>商品のお届け日数は、おおよそ</a:t>
            </a:r>
            <a:r>
              <a:rPr kumimoji="1" lang="en-US" altLang="ja-JP" sz="1100" b="1" dirty="0">
                <a:latin typeface="Meiryo" panose="020B0604030504040204" pitchFamily="34" charset="-128"/>
                <a:ea typeface="Meiryo" panose="020B0604030504040204" pitchFamily="34" charset="-128"/>
              </a:rPr>
              <a:t>14</a:t>
            </a:r>
            <a:r>
              <a:rPr kumimoji="1" lang="ja-JP" altLang="en-US" sz="1100" b="1">
                <a:latin typeface="Meiryo" panose="020B0604030504040204" pitchFamily="34" charset="-128"/>
                <a:ea typeface="Meiryo" panose="020B0604030504040204" pitchFamily="34" charset="-128"/>
              </a:rPr>
              <a:t>日程度を見込んでください。但し、配送状況で遅れる場合がありますことをあらかじめお断り申し上げます。</a:t>
            </a:r>
          </a:p>
        </p:txBody>
      </p:sp>
      <p:sp>
        <p:nvSpPr>
          <p:cNvPr id="37" name="テキスト ボックス 36">
            <a:extLst>
              <a:ext uri="{FF2B5EF4-FFF2-40B4-BE49-F238E27FC236}">
                <a16:creationId xmlns:a16="http://schemas.microsoft.com/office/drawing/2014/main" id="{DD233531-4498-0A45-9E0C-F6115E759852}"/>
              </a:ext>
            </a:extLst>
          </p:cNvPr>
          <p:cNvSpPr txBox="1"/>
          <p:nvPr/>
        </p:nvSpPr>
        <p:spPr>
          <a:xfrm>
            <a:off x="1536698" y="8731659"/>
            <a:ext cx="4993753" cy="954107"/>
          </a:xfrm>
          <a:prstGeom prst="rect">
            <a:avLst/>
          </a:prstGeom>
          <a:noFill/>
        </p:spPr>
        <p:txBody>
          <a:bodyPr wrap="square" rtlCol="0">
            <a:spAutoFit/>
          </a:bodyPr>
          <a:lstStyle/>
          <a:p>
            <a:pPr>
              <a:spcAft>
                <a:spcPts val="600"/>
              </a:spcAft>
            </a:pPr>
            <a:r>
              <a:rPr kumimoji="1" lang="en-US" altLang="ja-JP" sz="1600" b="1" dirty="0">
                <a:latin typeface="Meiryo" panose="020B0604030504040204" pitchFamily="34" charset="-128"/>
                <a:ea typeface="Meiryo" panose="020B0604030504040204" pitchFamily="34" charset="-128"/>
              </a:rPr>
              <a:t>【</a:t>
            </a:r>
            <a:r>
              <a:rPr kumimoji="1" lang="ja-JP" altLang="en-US" sz="1600" b="1">
                <a:latin typeface="Meiryo" panose="020B0604030504040204" pitchFamily="34" charset="-128"/>
                <a:ea typeface="Meiryo" panose="020B0604030504040204" pitchFamily="34" charset="-128"/>
              </a:rPr>
              <a:t>取次店</a:t>
            </a:r>
            <a:r>
              <a:rPr kumimoji="1" lang="en-US" altLang="ja-JP" sz="1600" b="1" dirty="0">
                <a:latin typeface="Meiryo" panose="020B0604030504040204" pitchFamily="34" charset="-128"/>
                <a:ea typeface="Meiryo" panose="020B0604030504040204" pitchFamily="34" charset="-128"/>
              </a:rPr>
              <a:t>】</a:t>
            </a:r>
          </a:p>
          <a:p>
            <a:pPr>
              <a:spcAft>
                <a:spcPts val="600"/>
              </a:spcAft>
            </a:pPr>
            <a:r>
              <a:rPr kumimoji="1" lang="ja-JP" altLang="en-US" sz="1600" b="1">
                <a:latin typeface="Meiryo" panose="020B0604030504040204" pitchFamily="34" charset="-128"/>
                <a:ea typeface="Meiryo" panose="020B0604030504040204" pitchFamily="34" charset="-128"/>
              </a:rPr>
              <a:t>株式会社</a:t>
            </a:r>
            <a:r>
              <a:rPr kumimoji="1" lang="en-US" altLang="ja-JP" sz="1600" b="1" dirty="0">
                <a:latin typeface="Meiryo" panose="020B0604030504040204" pitchFamily="34" charset="-128"/>
                <a:ea typeface="Meiryo" panose="020B0604030504040204" pitchFamily="34" charset="-128"/>
              </a:rPr>
              <a:t> SKT</a:t>
            </a:r>
            <a:r>
              <a:rPr kumimoji="1" lang="ja-JP" altLang="en-US" sz="1600" b="1">
                <a:latin typeface="Meiryo" panose="020B0604030504040204" pitchFamily="34" charset="-128"/>
                <a:ea typeface="Meiryo" panose="020B0604030504040204" pitchFamily="34" charset="-128"/>
              </a:rPr>
              <a:t>アライアンス</a:t>
            </a:r>
            <a:endParaRPr kumimoji="1" lang="en-US" altLang="ja-JP" sz="1600" b="1" dirty="0">
              <a:latin typeface="Meiryo" panose="020B0604030504040204" pitchFamily="34" charset="-128"/>
              <a:ea typeface="Meiryo" panose="020B0604030504040204" pitchFamily="34" charset="-128"/>
            </a:endParaRPr>
          </a:p>
          <a:p>
            <a:r>
              <a:rPr kumimoji="1" lang="ja-JP" altLang="en-US" sz="1400" b="1">
                <a:latin typeface="Meiryo" panose="020B0604030504040204" pitchFamily="34" charset="-128"/>
                <a:ea typeface="Meiryo" panose="020B0604030504040204" pitchFamily="34" charset="-128"/>
              </a:rPr>
              <a:t>担当</a:t>
            </a:r>
            <a:r>
              <a:rPr kumimoji="1" lang="en-US" altLang="ja-JP" sz="1400" b="1" dirty="0">
                <a:latin typeface="Meiryo" panose="020B0604030504040204" pitchFamily="34" charset="-128"/>
                <a:ea typeface="Meiryo" panose="020B0604030504040204" pitchFamily="34" charset="-128"/>
              </a:rPr>
              <a:t> : </a:t>
            </a:r>
            <a:r>
              <a:rPr kumimoji="1" lang="ja-JP" altLang="en-US" sz="1400" b="1">
                <a:latin typeface="Meiryo" panose="020B0604030504040204" pitchFamily="34" charset="-128"/>
                <a:ea typeface="Meiryo" panose="020B0604030504040204" pitchFamily="34" charset="-128"/>
              </a:rPr>
              <a:t>佐久間</a:t>
            </a:r>
            <a:r>
              <a:rPr kumimoji="1" lang="en-US" altLang="ja-JP" sz="1400" b="1" dirty="0">
                <a:latin typeface="Meiryo" panose="020B0604030504040204" pitchFamily="34" charset="-128"/>
                <a:ea typeface="Meiryo" panose="020B0604030504040204" pitchFamily="34" charset="-128"/>
              </a:rPr>
              <a:t> </a:t>
            </a:r>
            <a:r>
              <a:rPr kumimoji="1" lang="ja-JP" altLang="en-US" sz="1400" b="1">
                <a:latin typeface="Meiryo" panose="020B0604030504040204" pitchFamily="34" charset="-128"/>
                <a:ea typeface="Meiryo" panose="020B0604030504040204" pitchFamily="34" charset="-128"/>
              </a:rPr>
              <a:t>克文　</a:t>
            </a:r>
            <a:r>
              <a:rPr kumimoji="1" lang="en-US" altLang="ja-JP" sz="1400" b="1" dirty="0">
                <a:latin typeface="Meiryo" panose="020B0604030504040204" pitchFamily="34" charset="-128"/>
                <a:ea typeface="Meiryo" panose="020B0604030504040204" pitchFamily="34" charset="-128"/>
              </a:rPr>
              <a:t>TEL 090 3813 2054‬</a:t>
            </a:r>
            <a:endParaRPr kumimoji="1" lang="ja-JP" altLang="en-US" sz="1400" b="1">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088445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7726869-FB49-0142-8AEA-E3A97B4CDBA8}"/>
              </a:ext>
            </a:extLst>
          </p:cNvPr>
          <p:cNvSpPr txBox="1"/>
          <p:nvPr/>
        </p:nvSpPr>
        <p:spPr>
          <a:xfrm>
            <a:off x="0" y="159027"/>
            <a:ext cx="6858000" cy="861774"/>
          </a:xfrm>
          <a:prstGeom prst="rect">
            <a:avLst/>
          </a:prstGeom>
          <a:noFill/>
        </p:spPr>
        <p:txBody>
          <a:bodyPr wrap="square" rtlCol="0">
            <a:spAutoFit/>
          </a:bodyPr>
          <a:lstStyle/>
          <a:p>
            <a:pPr lvl="1"/>
            <a:r>
              <a:rPr kumimoji="1" lang="en-US" altLang="ja-JP" sz="2500" b="1" dirty="0">
                <a:latin typeface="Meiryo" panose="020B0604030504040204" pitchFamily="34" charset="-128"/>
                <a:ea typeface="Meiryo" panose="020B0604030504040204" pitchFamily="34" charset="-128"/>
              </a:rPr>
              <a:t>FAX : 0276-73-7433</a:t>
            </a:r>
          </a:p>
          <a:p>
            <a:pPr lvl="1"/>
            <a:r>
              <a:rPr kumimoji="1" lang="en-US" altLang="ja-JP" sz="2500" b="1" dirty="0">
                <a:latin typeface="Meiryo" panose="020B0604030504040204" pitchFamily="34" charset="-128"/>
                <a:ea typeface="Meiryo" panose="020B0604030504040204" pitchFamily="34" charset="-128"/>
              </a:rPr>
              <a:t>Mail : </a:t>
            </a:r>
            <a:r>
              <a:rPr kumimoji="1" lang="en-US" altLang="ja-JP" sz="2500" b="1" dirty="0" err="1">
                <a:latin typeface="Meiryo" panose="020B0604030504040204" pitchFamily="34" charset="-128"/>
                <a:ea typeface="Meiryo" panose="020B0604030504040204" pitchFamily="34" charset="-128"/>
              </a:rPr>
              <a:t>info@skt-a.co.jp</a:t>
            </a:r>
            <a:endParaRPr kumimoji="1" lang="ja-JP" altLang="en-US" sz="2500" b="1">
              <a:latin typeface="Meiryo" panose="020B0604030504040204" pitchFamily="34" charset="-128"/>
              <a:ea typeface="Meiryo" panose="020B0604030504040204" pitchFamily="34" charset="-128"/>
            </a:endParaRPr>
          </a:p>
        </p:txBody>
      </p:sp>
      <p:sp>
        <p:nvSpPr>
          <p:cNvPr id="6" name="テキスト ボックス 5">
            <a:extLst>
              <a:ext uri="{FF2B5EF4-FFF2-40B4-BE49-F238E27FC236}">
                <a16:creationId xmlns:a16="http://schemas.microsoft.com/office/drawing/2014/main" id="{A428CEE4-2342-FB42-95A9-A31C6C1FA5D8}"/>
              </a:ext>
            </a:extLst>
          </p:cNvPr>
          <p:cNvSpPr txBox="1"/>
          <p:nvPr/>
        </p:nvSpPr>
        <p:spPr>
          <a:xfrm>
            <a:off x="327549" y="1020801"/>
            <a:ext cx="6202902" cy="367408"/>
          </a:xfrm>
          <a:prstGeom prst="rect">
            <a:avLst/>
          </a:prstGeom>
          <a:noFill/>
        </p:spPr>
        <p:txBody>
          <a:bodyPr wrap="square" rtlCol="0">
            <a:spAutoFit/>
          </a:bodyPr>
          <a:lstStyle/>
          <a:p>
            <a:pPr>
              <a:lnSpc>
                <a:spcPct val="150000"/>
              </a:lnSpc>
            </a:pPr>
            <a:r>
              <a:rPr kumimoji="1" lang="ja-JP" altLang="en-US" sz="1300">
                <a:latin typeface="Meiryo" panose="020B0604030504040204" pitchFamily="34" charset="-128"/>
                <a:ea typeface="Meiryo" panose="020B0604030504040204" pitchFamily="34" charset="-128"/>
              </a:rPr>
              <a:t>申し込まれる方は、以下をご記入いただき、</a:t>
            </a:r>
            <a:r>
              <a:rPr kumimoji="1" lang="en-US" altLang="ja-JP" sz="1300" dirty="0">
                <a:latin typeface="Meiryo" panose="020B0604030504040204" pitchFamily="34" charset="-128"/>
                <a:ea typeface="Meiryo" panose="020B0604030504040204" pitchFamily="34" charset="-128"/>
              </a:rPr>
              <a:t>FAX</a:t>
            </a:r>
            <a:r>
              <a:rPr kumimoji="1" lang="ja-JP" altLang="en-US" sz="1300">
                <a:latin typeface="Meiryo" panose="020B0604030504040204" pitchFamily="34" charset="-128"/>
                <a:ea typeface="Meiryo" panose="020B0604030504040204" pitchFamily="34" charset="-128"/>
              </a:rPr>
              <a:t>かメールでお送りください。</a:t>
            </a:r>
            <a:endParaRPr kumimoji="1" lang="en-US" altLang="ja-JP" sz="1300" dirty="0">
              <a:latin typeface="Meiryo" panose="020B0604030504040204" pitchFamily="34" charset="-128"/>
              <a:ea typeface="Meiryo" panose="020B0604030504040204" pitchFamily="34" charset="-128"/>
            </a:endParaRPr>
          </a:p>
        </p:txBody>
      </p:sp>
      <p:sp>
        <p:nvSpPr>
          <p:cNvPr id="7" name="テキスト ボックス 6">
            <a:extLst>
              <a:ext uri="{FF2B5EF4-FFF2-40B4-BE49-F238E27FC236}">
                <a16:creationId xmlns:a16="http://schemas.microsoft.com/office/drawing/2014/main" id="{4F9A1E03-F8D6-1645-8EE4-7868F22198CB}"/>
              </a:ext>
            </a:extLst>
          </p:cNvPr>
          <p:cNvSpPr txBox="1"/>
          <p:nvPr/>
        </p:nvSpPr>
        <p:spPr>
          <a:xfrm>
            <a:off x="0" y="1550504"/>
            <a:ext cx="6858000" cy="523220"/>
          </a:xfrm>
          <a:prstGeom prst="rect">
            <a:avLst/>
          </a:prstGeom>
          <a:noFill/>
        </p:spPr>
        <p:txBody>
          <a:bodyPr wrap="square" rtlCol="0">
            <a:spAutoFit/>
          </a:bodyPr>
          <a:lstStyle/>
          <a:p>
            <a:pPr algn="ctr"/>
            <a:r>
              <a:rPr kumimoji="1" lang="ja-JP" altLang="en-US" sz="2800" b="1">
                <a:latin typeface="Meiryo" panose="020B0604030504040204" pitchFamily="34" charset="-128"/>
                <a:ea typeface="Meiryo" panose="020B0604030504040204" pitchFamily="34" charset="-128"/>
              </a:rPr>
              <a:t>抗原検査試薬</a:t>
            </a:r>
            <a:r>
              <a:rPr kumimoji="1" lang="en-US" altLang="ja-JP" sz="2800" b="1" dirty="0">
                <a:latin typeface="Meiryo" panose="020B0604030504040204" pitchFamily="34" charset="-128"/>
                <a:ea typeface="Meiryo" panose="020B0604030504040204" pitchFamily="34" charset="-128"/>
              </a:rPr>
              <a:t> </a:t>
            </a:r>
            <a:r>
              <a:rPr kumimoji="1" lang="ja-JP" altLang="en-US" sz="2800" b="1">
                <a:solidFill>
                  <a:srgbClr val="FF0000"/>
                </a:solidFill>
                <a:latin typeface="Meiryo" panose="020B0604030504040204" pitchFamily="34" charset="-128"/>
                <a:ea typeface="Meiryo" panose="020B0604030504040204" pitchFamily="34" charset="-128"/>
              </a:rPr>
              <a:t>施設用</a:t>
            </a:r>
            <a:r>
              <a:rPr kumimoji="1" lang="en-US" altLang="ja-JP" sz="2800" b="1" dirty="0">
                <a:solidFill>
                  <a:srgbClr val="FF0000"/>
                </a:solidFill>
                <a:latin typeface="Meiryo" panose="020B0604030504040204" pitchFamily="34" charset="-128"/>
                <a:ea typeface="Meiryo" panose="020B0604030504040204" pitchFamily="34" charset="-128"/>
              </a:rPr>
              <a:t> </a:t>
            </a:r>
            <a:r>
              <a:rPr kumimoji="1" lang="ja-JP" altLang="en-US" sz="2800" b="1">
                <a:latin typeface="Meiryo" panose="020B0604030504040204" pitchFamily="34" charset="-128"/>
                <a:ea typeface="Meiryo" panose="020B0604030504040204" pitchFamily="34" charset="-128"/>
              </a:rPr>
              <a:t>注文書</a:t>
            </a:r>
            <a:r>
              <a:rPr kumimoji="1" lang="en-US" altLang="ja-JP" sz="2000" b="1" dirty="0">
                <a:latin typeface="Meiryo" panose="020B0604030504040204" pitchFamily="34" charset="-128"/>
                <a:ea typeface="Meiryo" panose="020B0604030504040204" pitchFamily="34" charset="-128"/>
              </a:rPr>
              <a:t>(</a:t>
            </a:r>
            <a:r>
              <a:rPr kumimoji="1" lang="ja-JP" altLang="en-US" sz="2000" b="1">
                <a:latin typeface="Meiryo" panose="020B0604030504040204" pitchFamily="34" charset="-128"/>
                <a:ea typeface="Meiryo" panose="020B0604030504040204" pitchFamily="34" charset="-128"/>
              </a:rPr>
              <a:t>注文書②</a:t>
            </a:r>
            <a:r>
              <a:rPr kumimoji="1" lang="en-US" altLang="ja-JP" sz="2000" b="1" dirty="0">
                <a:latin typeface="Meiryo" panose="020B0604030504040204" pitchFamily="34" charset="-128"/>
                <a:ea typeface="Meiryo" panose="020B0604030504040204" pitchFamily="34" charset="-128"/>
              </a:rPr>
              <a:t>)</a:t>
            </a:r>
          </a:p>
        </p:txBody>
      </p:sp>
      <p:sp>
        <p:nvSpPr>
          <p:cNvPr id="8" name="正方形/長方形 7">
            <a:extLst>
              <a:ext uri="{FF2B5EF4-FFF2-40B4-BE49-F238E27FC236}">
                <a16:creationId xmlns:a16="http://schemas.microsoft.com/office/drawing/2014/main" id="{88A4AD7A-4C0E-9D43-96F5-4EFCA461FC83}"/>
              </a:ext>
            </a:extLst>
          </p:cNvPr>
          <p:cNvSpPr/>
          <p:nvPr/>
        </p:nvSpPr>
        <p:spPr>
          <a:xfrm>
            <a:off x="327549" y="4080164"/>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施設名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B3373081-7BC3-3146-A61C-F9E0C064233E}"/>
              </a:ext>
            </a:extLst>
          </p:cNvPr>
          <p:cNvSpPr/>
          <p:nvPr/>
        </p:nvSpPr>
        <p:spPr>
          <a:xfrm>
            <a:off x="1536700" y="4080164"/>
            <a:ext cx="51435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0" name="正方形/長方形 9">
            <a:extLst>
              <a:ext uri="{FF2B5EF4-FFF2-40B4-BE49-F238E27FC236}">
                <a16:creationId xmlns:a16="http://schemas.microsoft.com/office/drawing/2014/main" id="{D2253F09-55F1-4246-8DE6-65B2A22C0790}"/>
              </a:ext>
            </a:extLst>
          </p:cNvPr>
          <p:cNvSpPr/>
          <p:nvPr/>
        </p:nvSpPr>
        <p:spPr>
          <a:xfrm>
            <a:off x="327548" y="5922545"/>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代表者名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1" name="正方形/長方形 10">
            <a:extLst>
              <a:ext uri="{FF2B5EF4-FFF2-40B4-BE49-F238E27FC236}">
                <a16:creationId xmlns:a16="http://schemas.microsoft.com/office/drawing/2014/main" id="{FAD8AB76-8FAA-8947-BE17-551BDECA695C}"/>
              </a:ext>
            </a:extLst>
          </p:cNvPr>
          <p:cNvSpPr/>
          <p:nvPr/>
        </p:nvSpPr>
        <p:spPr>
          <a:xfrm>
            <a:off x="1536699" y="5922545"/>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2" name="正方形/長方形 11">
            <a:extLst>
              <a:ext uri="{FF2B5EF4-FFF2-40B4-BE49-F238E27FC236}">
                <a16:creationId xmlns:a16="http://schemas.microsoft.com/office/drawing/2014/main" id="{34D47C98-4A02-BF44-88E7-3F388E65DD30}"/>
              </a:ext>
            </a:extLst>
          </p:cNvPr>
          <p:cNvSpPr/>
          <p:nvPr/>
        </p:nvSpPr>
        <p:spPr>
          <a:xfrm>
            <a:off x="3578748" y="5922545"/>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担当者名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3" name="正方形/長方形 12">
            <a:extLst>
              <a:ext uri="{FF2B5EF4-FFF2-40B4-BE49-F238E27FC236}">
                <a16:creationId xmlns:a16="http://schemas.microsoft.com/office/drawing/2014/main" id="{65C254BF-AE86-CE42-B9CA-9945C6451655}"/>
              </a:ext>
            </a:extLst>
          </p:cNvPr>
          <p:cNvSpPr/>
          <p:nvPr/>
        </p:nvSpPr>
        <p:spPr>
          <a:xfrm>
            <a:off x="4787899" y="5922545"/>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4" name="正方形/長方形 13">
            <a:extLst>
              <a:ext uri="{FF2B5EF4-FFF2-40B4-BE49-F238E27FC236}">
                <a16:creationId xmlns:a16="http://schemas.microsoft.com/office/drawing/2014/main" id="{D68C799D-773C-A14D-B65F-D28C356C5568}"/>
              </a:ext>
            </a:extLst>
          </p:cNvPr>
          <p:cNvSpPr/>
          <p:nvPr/>
        </p:nvSpPr>
        <p:spPr>
          <a:xfrm>
            <a:off x="327548" y="6328872"/>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電　話</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15" name="正方形/長方形 14">
            <a:extLst>
              <a:ext uri="{FF2B5EF4-FFF2-40B4-BE49-F238E27FC236}">
                <a16:creationId xmlns:a16="http://schemas.microsoft.com/office/drawing/2014/main" id="{72991EE5-0D91-D94A-9BE9-2873420C57AC}"/>
              </a:ext>
            </a:extLst>
          </p:cNvPr>
          <p:cNvSpPr/>
          <p:nvPr/>
        </p:nvSpPr>
        <p:spPr>
          <a:xfrm>
            <a:off x="1536699" y="6328872"/>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6" name="正方形/長方形 15">
            <a:extLst>
              <a:ext uri="{FF2B5EF4-FFF2-40B4-BE49-F238E27FC236}">
                <a16:creationId xmlns:a16="http://schemas.microsoft.com/office/drawing/2014/main" id="{4B2AB72B-703E-0B43-AD62-545A1811E5E0}"/>
              </a:ext>
            </a:extLst>
          </p:cNvPr>
          <p:cNvSpPr/>
          <p:nvPr/>
        </p:nvSpPr>
        <p:spPr>
          <a:xfrm>
            <a:off x="3578748" y="6328872"/>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panose="020B0604030504040204" pitchFamily="34" charset="-128"/>
                <a:ea typeface="Meiryo" panose="020B0604030504040204" pitchFamily="34" charset="-128"/>
              </a:rPr>
              <a:t>FAX</a:t>
            </a:r>
          </a:p>
        </p:txBody>
      </p:sp>
      <p:sp>
        <p:nvSpPr>
          <p:cNvPr id="17" name="正方形/長方形 16">
            <a:extLst>
              <a:ext uri="{FF2B5EF4-FFF2-40B4-BE49-F238E27FC236}">
                <a16:creationId xmlns:a16="http://schemas.microsoft.com/office/drawing/2014/main" id="{341BF09D-B699-0F45-9199-E0ECA484B131}"/>
              </a:ext>
            </a:extLst>
          </p:cNvPr>
          <p:cNvSpPr/>
          <p:nvPr/>
        </p:nvSpPr>
        <p:spPr>
          <a:xfrm>
            <a:off x="4787899" y="6328872"/>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18" name="正方形/長方形 17">
            <a:extLst>
              <a:ext uri="{FF2B5EF4-FFF2-40B4-BE49-F238E27FC236}">
                <a16:creationId xmlns:a16="http://schemas.microsoft.com/office/drawing/2014/main" id="{ACD142D5-C32F-6F4F-A5F1-4D4F6D08D0BF}"/>
              </a:ext>
            </a:extLst>
          </p:cNvPr>
          <p:cNvSpPr/>
          <p:nvPr/>
        </p:nvSpPr>
        <p:spPr>
          <a:xfrm>
            <a:off x="327548" y="6735199"/>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panose="020B0604030504040204" pitchFamily="34" charset="-128"/>
                <a:ea typeface="Meiryo" panose="020B0604030504040204" pitchFamily="34" charset="-128"/>
              </a:rPr>
              <a:t>Mail</a:t>
            </a:r>
          </a:p>
        </p:txBody>
      </p:sp>
      <p:sp>
        <p:nvSpPr>
          <p:cNvPr id="19" name="正方形/長方形 18">
            <a:extLst>
              <a:ext uri="{FF2B5EF4-FFF2-40B4-BE49-F238E27FC236}">
                <a16:creationId xmlns:a16="http://schemas.microsoft.com/office/drawing/2014/main" id="{539E82CC-8EA7-BC4C-A8AA-8D6AB6817E38}"/>
              </a:ext>
            </a:extLst>
          </p:cNvPr>
          <p:cNvSpPr/>
          <p:nvPr/>
        </p:nvSpPr>
        <p:spPr>
          <a:xfrm>
            <a:off x="1536699" y="6735199"/>
            <a:ext cx="51435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0" name="正方形/長方形 19">
            <a:extLst>
              <a:ext uri="{FF2B5EF4-FFF2-40B4-BE49-F238E27FC236}">
                <a16:creationId xmlns:a16="http://schemas.microsoft.com/office/drawing/2014/main" id="{9F6A3358-2F95-9541-BDEB-A8B410CE98F9}"/>
              </a:ext>
            </a:extLst>
          </p:cNvPr>
          <p:cNvSpPr/>
          <p:nvPr/>
        </p:nvSpPr>
        <p:spPr>
          <a:xfrm>
            <a:off x="327549" y="4509164"/>
            <a:ext cx="1209151" cy="55510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所在地</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21" name="正方形/長方形 20">
            <a:extLst>
              <a:ext uri="{FF2B5EF4-FFF2-40B4-BE49-F238E27FC236}">
                <a16:creationId xmlns:a16="http://schemas.microsoft.com/office/drawing/2014/main" id="{C5FF4A2D-AC26-D34E-A8EB-7008A88703DA}"/>
              </a:ext>
            </a:extLst>
          </p:cNvPr>
          <p:cNvSpPr/>
          <p:nvPr/>
        </p:nvSpPr>
        <p:spPr>
          <a:xfrm>
            <a:off x="1536700" y="4509165"/>
            <a:ext cx="5143500" cy="5551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latin typeface="Meiryo" panose="020B0604030504040204" pitchFamily="34" charset="-128"/>
                <a:ea typeface="Meiryo" panose="020B0604030504040204" pitchFamily="34" charset="-128"/>
              </a:rPr>
              <a:t>〒</a:t>
            </a:r>
            <a:endParaRPr kumimoji="1" lang="en-US" altLang="ja-JP" sz="1200" dirty="0">
              <a:solidFill>
                <a:schemeClr val="tx1"/>
              </a:solidFill>
              <a:latin typeface="Meiryo" panose="020B0604030504040204" pitchFamily="34" charset="-128"/>
              <a:ea typeface="Meiryo" panose="020B0604030504040204" pitchFamily="34" charset="-128"/>
            </a:endParaRPr>
          </a:p>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2" name="正方形/長方形 21">
            <a:extLst>
              <a:ext uri="{FF2B5EF4-FFF2-40B4-BE49-F238E27FC236}">
                <a16:creationId xmlns:a16="http://schemas.microsoft.com/office/drawing/2014/main" id="{234AC40F-A7F5-7C42-9C08-DD98AEAB56D4}"/>
              </a:ext>
            </a:extLst>
          </p:cNvPr>
          <p:cNvSpPr/>
          <p:nvPr/>
        </p:nvSpPr>
        <p:spPr>
          <a:xfrm>
            <a:off x="327549" y="3628063"/>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panose="020B0604030504040204" pitchFamily="34" charset="-128"/>
                <a:ea typeface="Meiryo" panose="020B0604030504040204" pitchFamily="34" charset="-128"/>
              </a:rPr>
              <a:t>注文日時</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3" name="正方形/長方形 22">
            <a:extLst>
              <a:ext uri="{FF2B5EF4-FFF2-40B4-BE49-F238E27FC236}">
                <a16:creationId xmlns:a16="http://schemas.microsoft.com/office/drawing/2014/main" id="{B690C100-1DDC-A040-95F9-9BE9E44C6CD0}"/>
              </a:ext>
            </a:extLst>
          </p:cNvPr>
          <p:cNvSpPr/>
          <p:nvPr/>
        </p:nvSpPr>
        <p:spPr>
          <a:xfrm>
            <a:off x="1536700" y="3628063"/>
            <a:ext cx="1892300"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Meiryo" panose="020B0604030504040204" pitchFamily="34" charset="-128"/>
                <a:ea typeface="Meiryo" panose="020B0604030504040204" pitchFamily="34" charset="-128"/>
              </a:rPr>
              <a:t>2021</a:t>
            </a:r>
            <a:r>
              <a:rPr kumimoji="1" lang="ja-JP" altLang="en-US" sz="1200">
                <a:solidFill>
                  <a:schemeClr val="tx1"/>
                </a:solidFill>
                <a:latin typeface="Meiryo" panose="020B0604030504040204" pitchFamily="34" charset="-128"/>
                <a:ea typeface="Meiryo" panose="020B0604030504040204" pitchFamily="34" charset="-128"/>
              </a:rPr>
              <a:t>年</a:t>
            </a:r>
            <a:r>
              <a:rPr kumimoji="1" lang="en-US" altLang="ja-JP" sz="1200" dirty="0">
                <a:solidFill>
                  <a:schemeClr val="tx1"/>
                </a:solidFill>
                <a:latin typeface="Meiryo" panose="020B0604030504040204" pitchFamily="34" charset="-128"/>
                <a:ea typeface="Meiryo" panose="020B0604030504040204" pitchFamily="34" charset="-128"/>
              </a:rPr>
              <a:t>    </a:t>
            </a:r>
            <a:r>
              <a:rPr kumimoji="1" lang="ja-JP" altLang="en-US" sz="1200">
                <a:solidFill>
                  <a:schemeClr val="tx1"/>
                </a:solidFill>
                <a:latin typeface="Meiryo" panose="020B0604030504040204" pitchFamily="34" charset="-128"/>
                <a:ea typeface="Meiryo" panose="020B0604030504040204" pitchFamily="34" charset="-128"/>
              </a:rPr>
              <a:t>月　　日</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4" name="正方形/長方形 23">
            <a:extLst>
              <a:ext uri="{FF2B5EF4-FFF2-40B4-BE49-F238E27FC236}">
                <a16:creationId xmlns:a16="http://schemas.microsoft.com/office/drawing/2014/main" id="{2086E9AC-D2D6-4F44-82DE-2470D23E28FA}"/>
              </a:ext>
            </a:extLst>
          </p:cNvPr>
          <p:cNvSpPr/>
          <p:nvPr/>
        </p:nvSpPr>
        <p:spPr>
          <a:xfrm>
            <a:off x="3578749" y="3628063"/>
            <a:ext cx="1209151" cy="34290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panose="020B0604030504040204" pitchFamily="34" charset="-128"/>
                <a:ea typeface="Meiryo" panose="020B0604030504040204" pitchFamily="34" charset="-128"/>
              </a:rPr>
              <a:t>受付番号</a:t>
            </a:r>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5" name="正方形/長方形 24">
            <a:extLst>
              <a:ext uri="{FF2B5EF4-FFF2-40B4-BE49-F238E27FC236}">
                <a16:creationId xmlns:a16="http://schemas.microsoft.com/office/drawing/2014/main" id="{A0ADB91D-ECA5-1140-B094-EE659D4E2006}"/>
              </a:ext>
            </a:extLst>
          </p:cNvPr>
          <p:cNvSpPr/>
          <p:nvPr/>
        </p:nvSpPr>
        <p:spPr>
          <a:xfrm>
            <a:off x="4787900" y="3628063"/>
            <a:ext cx="1892300" cy="342900"/>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26" name="正方形/長方形 25">
            <a:extLst>
              <a:ext uri="{FF2B5EF4-FFF2-40B4-BE49-F238E27FC236}">
                <a16:creationId xmlns:a16="http://schemas.microsoft.com/office/drawing/2014/main" id="{3D8BF141-0741-E244-8F05-63F57C35B16B}"/>
              </a:ext>
            </a:extLst>
          </p:cNvPr>
          <p:cNvSpPr/>
          <p:nvPr/>
        </p:nvSpPr>
        <p:spPr>
          <a:xfrm>
            <a:off x="327549" y="2108768"/>
            <a:ext cx="1209151" cy="133367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注文時の</a:t>
            </a:r>
            <a:endParaRPr kumimoji="1" lang="en-US" altLang="ja-JP" sz="1200" b="1" dirty="0">
              <a:solidFill>
                <a:schemeClr val="tx1"/>
              </a:solidFill>
              <a:latin typeface="Meiryo" panose="020B0604030504040204" pitchFamily="34" charset="-128"/>
              <a:ea typeface="Meiryo" panose="020B0604030504040204" pitchFamily="34" charset="-128"/>
            </a:endParaRPr>
          </a:p>
          <a:p>
            <a:pPr algn="ctr"/>
            <a:r>
              <a:rPr kumimoji="1" lang="ja-JP" altLang="en-US" sz="1200" b="1">
                <a:solidFill>
                  <a:schemeClr val="tx1"/>
                </a:solidFill>
                <a:latin typeface="Meiryo" panose="020B0604030504040204" pitchFamily="34" charset="-128"/>
                <a:ea typeface="Meiryo" panose="020B0604030504040204" pitchFamily="34" charset="-128"/>
              </a:rPr>
              <a:t>注意点</a:t>
            </a:r>
            <a:endParaRPr kumimoji="1" lang="en-US" altLang="ja-JP" sz="900" b="1" dirty="0">
              <a:solidFill>
                <a:schemeClr val="tx1"/>
              </a:solidFill>
              <a:latin typeface="Meiryo" panose="020B0604030504040204" pitchFamily="34" charset="-128"/>
              <a:ea typeface="Meiryo" panose="020B0604030504040204" pitchFamily="34" charset="-128"/>
            </a:endParaRPr>
          </a:p>
        </p:txBody>
      </p:sp>
      <p:sp>
        <p:nvSpPr>
          <p:cNvPr id="27" name="正方形/長方形 26">
            <a:extLst>
              <a:ext uri="{FF2B5EF4-FFF2-40B4-BE49-F238E27FC236}">
                <a16:creationId xmlns:a16="http://schemas.microsoft.com/office/drawing/2014/main" id="{909B709B-0A42-454F-A4DA-E307712AD563}"/>
              </a:ext>
            </a:extLst>
          </p:cNvPr>
          <p:cNvSpPr/>
          <p:nvPr/>
        </p:nvSpPr>
        <p:spPr>
          <a:xfrm>
            <a:off x="1536700" y="2108768"/>
            <a:ext cx="5143500" cy="13336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注文単位数</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p>
          <a:p>
            <a:pPr>
              <a:spcAft>
                <a:spcPts val="600"/>
              </a:spcAft>
            </a:pP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　</a:t>
            </a:r>
            <a:r>
              <a:rPr kumimoji="1" lang="ja-JP" altLang="en-US" sz="1600">
                <a:solidFill>
                  <a:schemeClr val="tx1"/>
                </a:solidFill>
                <a:latin typeface="Hiragino Kaku Gothic Std W8" panose="020B0800000000000000" pitchFamily="34" charset="-128"/>
                <a:ea typeface="Hiragino Kaku Gothic Std W8" panose="020B0800000000000000" pitchFamily="34" charset="-128"/>
              </a:rPr>
              <a:t>１</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箱</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 </a:t>
            </a:r>
            <a:r>
              <a:rPr kumimoji="1" lang="en-US" altLang="ja-JP" sz="1600" dirty="0">
                <a:solidFill>
                  <a:schemeClr val="tx1"/>
                </a:solidFill>
                <a:latin typeface="Hiragino Kaku Gothic Std W8" panose="020B0800000000000000" pitchFamily="34" charset="-128"/>
                <a:ea typeface="Hiragino Kaku Gothic Std W8" panose="020B0800000000000000" pitchFamily="34" charset="-128"/>
              </a:rPr>
              <a:t>20</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キット入　</a:t>
            </a:r>
            <a:r>
              <a:rPr kumimoji="1" lang="en-US" altLang="ja-JP" sz="1600" dirty="0">
                <a:solidFill>
                  <a:schemeClr val="tx1"/>
                </a:solidFill>
                <a:latin typeface="Hiragino Kaku Gothic Std W8" panose="020B0800000000000000" pitchFamily="34" charset="-128"/>
                <a:ea typeface="Hiragino Kaku Gothic Std W8" panose="020B0800000000000000" pitchFamily="34" charset="-128"/>
              </a:rPr>
              <a:t>22,000</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円</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税込</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送料別</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a:p>
            <a:pPr>
              <a:spcAft>
                <a:spcPts val="600"/>
              </a:spcAft>
            </a:pP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a:t>
            </a:r>
            <a:r>
              <a:rPr kumimoji="1" lang="en-US" altLang="ja-JP" sz="1200" dirty="0">
                <a:solidFill>
                  <a:schemeClr val="tx1"/>
                </a:solidFill>
                <a:latin typeface="Hiragino Kaku Gothic Std W8" panose="020B0800000000000000" pitchFamily="34" charset="-128"/>
                <a:ea typeface="Hiragino Kaku Gothic Std W8" panose="020B0800000000000000" pitchFamily="34" charset="-128"/>
              </a:rPr>
              <a:t> </a:t>
            </a:r>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支払方法</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a:p>
            <a:r>
              <a:rPr kumimoji="1" lang="ja-JP" altLang="en-US" sz="1200">
                <a:solidFill>
                  <a:schemeClr val="tx1"/>
                </a:solidFill>
                <a:latin typeface="Hiragino Kaku Gothic Std W8" panose="020B0800000000000000" pitchFamily="34" charset="-128"/>
                <a:ea typeface="Hiragino Kaku Gothic Std W8" panose="020B0800000000000000" pitchFamily="34" charset="-128"/>
              </a:rPr>
              <a:t>　購入者負担の代引き支払でお願いします。</a:t>
            </a:r>
            <a:endParaRPr kumimoji="1" lang="en-US" altLang="ja-JP" sz="1200" dirty="0">
              <a:solidFill>
                <a:schemeClr val="tx1"/>
              </a:solidFill>
              <a:latin typeface="Hiragino Kaku Gothic Std W8" panose="020B0800000000000000" pitchFamily="34" charset="-128"/>
              <a:ea typeface="Hiragino Kaku Gothic Std W8" panose="020B0800000000000000" pitchFamily="34" charset="-128"/>
            </a:endParaRPr>
          </a:p>
        </p:txBody>
      </p:sp>
      <p:sp>
        <p:nvSpPr>
          <p:cNvPr id="42" name="角丸四角形 41">
            <a:extLst>
              <a:ext uri="{FF2B5EF4-FFF2-40B4-BE49-F238E27FC236}">
                <a16:creationId xmlns:a16="http://schemas.microsoft.com/office/drawing/2014/main" id="{C58F35B7-7567-9647-8A3F-295CF3F69618}"/>
              </a:ext>
            </a:extLst>
          </p:cNvPr>
          <p:cNvSpPr/>
          <p:nvPr/>
        </p:nvSpPr>
        <p:spPr>
          <a:xfrm>
            <a:off x="327548" y="8670455"/>
            <a:ext cx="6352651" cy="1076517"/>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8E093148-C5C1-4141-83C9-11E90BF400FC}"/>
              </a:ext>
            </a:extLst>
          </p:cNvPr>
          <p:cNvSpPr txBox="1"/>
          <p:nvPr/>
        </p:nvSpPr>
        <p:spPr>
          <a:xfrm>
            <a:off x="681935" y="8548130"/>
            <a:ext cx="968445" cy="323165"/>
          </a:xfrm>
          <a:prstGeom prst="rect">
            <a:avLst/>
          </a:prstGeom>
          <a:solidFill>
            <a:schemeClr val="bg1"/>
          </a:solidFill>
        </p:spPr>
        <p:txBody>
          <a:bodyPr wrap="square" rtlCol="0">
            <a:spAutoFit/>
          </a:bodyPr>
          <a:lstStyle/>
          <a:p>
            <a:r>
              <a:rPr kumimoji="1" lang="ja-JP" altLang="en-US" sz="1500" b="1">
                <a:latin typeface="Meiryo" panose="020B0604030504040204" pitchFamily="34" charset="-128"/>
                <a:ea typeface="Meiryo" panose="020B0604030504040204" pitchFamily="34" charset="-128"/>
              </a:rPr>
              <a:t>●送付先</a:t>
            </a:r>
          </a:p>
        </p:txBody>
      </p:sp>
      <p:sp>
        <p:nvSpPr>
          <p:cNvPr id="54" name="正方形/長方形 53">
            <a:extLst>
              <a:ext uri="{FF2B5EF4-FFF2-40B4-BE49-F238E27FC236}">
                <a16:creationId xmlns:a16="http://schemas.microsoft.com/office/drawing/2014/main" id="{9FA2BDEC-1D6D-F04E-AB09-0E84E656643B}"/>
              </a:ext>
            </a:extLst>
          </p:cNvPr>
          <p:cNvSpPr/>
          <p:nvPr/>
        </p:nvSpPr>
        <p:spPr>
          <a:xfrm>
            <a:off x="327547" y="5318645"/>
            <a:ext cx="1209151" cy="555103"/>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商品の送付先</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55" name="正方形/長方形 54">
            <a:extLst>
              <a:ext uri="{FF2B5EF4-FFF2-40B4-BE49-F238E27FC236}">
                <a16:creationId xmlns:a16="http://schemas.microsoft.com/office/drawing/2014/main" id="{3AA44479-DE16-174E-933A-A7C3745DB832}"/>
              </a:ext>
            </a:extLst>
          </p:cNvPr>
          <p:cNvSpPr/>
          <p:nvPr/>
        </p:nvSpPr>
        <p:spPr>
          <a:xfrm>
            <a:off x="1536699" y="5317544"/>
            <a:ext cx="5143500" cy="5551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latin typeface="Meiryo" panose="020B0604030504040204" pitchFamily="34" charset="-128"/>
                <a:ea typeface="Meiryo" panose="020B0604030504040204" pitchFamily="34" charset="-128"/>
              </a:rPr>
              <a:t>〒</a:t>
            </a:r>
            <a:endParaRPr kumimoji="1" lang="en-US" altLang="ja-JP" sz="1200" dirty="0">
              <a:solidFill>
                <a:schemeClr val="tx1"/>
              </a:solidFill>
              <a:latin typeface="Meiryo" panose="020B0604030504040204" pitchFamily="34" charset="-128"/>
              <a:ea typeface="Meiryo" panose="020B0604030504040204" pitchFamily="34" charset="-128"/>
            </a:endParaRPr>
          </a:p>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56" name="テキスト ボックス 55">
            <a:extLst>
              <a:ext uri="{FF2B5EF4-FFF2-40B4-BE49-F238E27FC236}">
                <a16:creationId xmlns:a16="http://schemas.microsoft.com/office/drawing/2014/main" id="{FA699545-6410-1445-93E1-96AE7A384389}"/>
              </a:ext>
            </a:extLst>
          </p:cNvPr>
          <p:cNvSpPr txBox="1"/>
          <p:nvPr/>
        </p:nvSpPr>
        <p:spPr>
          <a:xfrm>
            <a:off x="327548" y="5064267"/>
            <a:ext cx="6352651" cy="261610"/>
          </a:xfrm>
          <a:prstGeom prst="rect">
            <a:avLst/>
          </a:prstGeom>
          <a:noFill/>
        </p:spPr>
        <p:txBody>
          <a:bodyPr wrap="square" rtlCol="0">
            <a:spAutoFit/>
          </a:bodyPr>
          <a:lstStyle/>
          <a:p>
            <a:r>
              <a:rPr kumimoji="1" lang="en-US" altLang="ja-JP" sz="1100" b="1" dirty="0">
                <a:latin typeface="Meiryo" panose="020B0604030504040204" pitchFamily="34" charset="-128"/>
                <a:ea typeface="Meiryo" panose="020B0604030504040204" pitchFamily="34" charset="-128"/>
              </a:rPr>
              <a:t>※ </a:t>
            </a:r>
            <a:r>
              <a:rPr kumimoji="1" lang="ja-JP" altLang="en-US" sz="1100" b="1">
                <a:latin typeface="Meiryo" panose="020B0604030504040204" pitchFamily="34" charset="-128"/>
                <a:ea typeface="Meiryo" panose="020B0604030504040204" pitchFamily="34" charset="-128"/>
              </a:rPr>
              <a:t>商品の送り先が同上と異なる場合はご記入ください。</a:t>
            </a:r>
          </a:p>
        </p:txBody>
      </p:sp>
      <p:sp>
        <p:nvSpPr>
          <p:cNvPr id="59" name="正方形/長方形 58">
            <a:extLst>
              <a:ext uri="{FF2B5EF4-FFF2-40B4-BE49-F238E27FC236}">
                <a16:creationId xmlns:a16="http://schemas.microsoft.com/office/drawing/2014/main" id="{FF062208-F7D6-4E49-8D83-19D872B152B7}"/>
              </a:ext>
            </a:extLst>
          </p:cNvPr>
          <p:cNvSpPr/>
          <p:nvPr/>
        </p:nvSpPr>
        <p:spPr>
          <a:xfrm>
            <a:off x="327548" y="7204953"/>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注文額</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60" name="正方形/長方形 59">
            <a:extLst>
              <a:ext uri="{FF2B5EF4-FFF2-40B4-BE49-F238E27FC236}">
                <a16:creationId xmlns:a16="http://schemas.microsoft.com/office/drawing/2014/main" id="{9BDCCD2F-2473-D646-9C92-FA9A944D7D23}"/>
              </a:ext>
            </a:extLst>
          </p:cNvPr>
          <p:cNvSpPr/>
          <p:nvPr/>
        </p:nvSpPr>
        <p:spPr>
          <a:xfrm>
            <a:off x="1536699" y="7204953"/>
            <a:ext cx="1674852"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61" name="テキスト ボックス 60">
            <a:extLst>
              <a:ext uri="{FF2B5EF4-FFF2-40B4-BE49-F238E27FC236}">
                <a16:creationId xmlns:a16="http://schemas.microsoft.com/office/drawing/2014/main" id="{9FCA41FF-CD4D-2841-9B7E-5C13243AC6EE}"/>
              </a:ext>
            </a:extLst>
          </p:cNvPr>
          <p:cNvSpPr txBox="1"/>
          <p:nvPr/>
        </p:nvSpPr>
        <p:spPr>
          <a:xfrm>
            <a:off x="3211551" y="7186236"/>
            <a:ext cx="3468648" cy="477054"/>
          </a:xfrm>
          <a:prstGeom prst="rect">
            <a:avLst/>
          </a:prstGeom>
          <a:noFill/>
        </p:spPr>
        <p:txBody>
          <a:bodyPr wrap="square" rtlCol="0">
            <a:spAutoFit/>
          </a:bodyPr>
          <a:lstStyle/>
          <a:p>
            <a:r>
              <a:rPr kumimoji="1" lang="ja-JP" altLang="en-US" sz="1500" b="1">
                <a:latin typeface="Meiryo" panose="020B0604030504040204" pitchFamily="34" charset="-128"/>
                <a:ea typeface="Meiryo" panose="020B0604030504040204" pitchFamily="34" charset="-128"/>
              </a:rPr>
              <a:t>箱</a:t>
            </a:r>
            <a:r>
              <a:rPr kumimoji="1" lang="en-US" altLang="ja-JP" sz="1500" b="1" dirty="0">
                <a:latin typeface="Meiryo" panose="020B0604030504040204" pitchFamily="34" charset="-128"/>
                <a:ea typeface="Meiryo" panose="020B0604030504040204" pitchFamily="34" charset="-128"/>
              </a:rPr>
              <a:t> ×</a:t>
            </a:r>
            <a:r>
              <a:rPr kumimoji="1" lang="ja-JP" altLang="en-US" sz="1500" b="1">
                <a:latin typeface="Meiryo" panose="020B0604030504040204" pitchFamily="34" charset="-128"/>
                <a:ea typeface="Meiryo" panose="020B0604030504040204" pitchFamily="34" charset="-128"/>
              </a:rPr>
              <a:t> </a:t>
            </a:r>
            <a:r>
              <a:rPr kumimoji="1" lang="en-US" altLang="ja-JP" sz="1500" b="1" dirty="0">
                <a:latin typeface="Meiryo" panose="020B0604030504040204" pitchFamily="34" charset="-128"/>
                <a:ea typeface="Meiryo" panose="020B0604030504040204" pitchFamily="34" charset="-128"/>
              </a:rPr>
              <a:t> </a:t>
            </a:r>
            <a:r>
              <a:rPr kumimoji="1" lang="en-US" altLang="ja-JP" sz="2500" b="1" dirty="0">
                <a:latin typeface="Meiryo" panose="020B0604030504040204" pitchFamily="34" charset="-128"/>
                <a:ea typeface="Meiryo" panose="020B0604030504040204" pitchFamily="34" charset="-128"/>
              </a:rPr>
              <a:t>22,000</a:t>
            </a:r>
            <a:r>
              <a:rPr kumimoji="1" lang="ja-JP" altLang="en-US" sz="1500" b="1">
                <a:latin typeface="Meiryo" panose="020B0604030504040204" pitchFamily="34" charset="-128"/>
                <a:ea typeface="Meiryo" panose="020B0604030504040204" pitchFamily="34" charset="-128"/>
              </a:rPr>
              <a:t>円</a:t>
            </a:r>
            <a:r>
              <a:rPr kumimoji="1" lang="en-US" altLang="ja-JP" sz="1500" b="1" dirty="0">
                <a:latin typeface="Meiryo" panose="020B0604030504040204" pitchFamily="34" charset="-128"/>
                <a:ea typeface="Meiryo" panose="020B0604030504040204" pitchFamily="34" charset="-128"/>
              </a:rPr>
              <a:t>(</a:t>
            </a:r>
            <a:r>
              <a:rPr kumimoji="1" lang="ja-JP" altLang="en-US" sz="1500" b="1">
                <a:latin typeface="Meiryo" panose="020B0604030504040204" pitchFamily="34" charset="-128"/>
                <a:ea typeface="Meiryo" panose="020B0604030504040204" pitchFamily="34" charset="-128"/>
              </a:rPr>
              <a:t>税込</a:t>
            </a:r>
            <a:r>
              <a:rPr kumimoji="1" lang="en-US" altLang="ja-JP" sz="1500" b="1" dirty="0">
                <a:latin typeface="Meiryo" panose="020B0604030504040204" pitchFamily="34" charset="-128"/>
                <a:ea typeface="Meiryo" panose="020B0604030504040204" pitchFamily="34" charset="-128"/>
              </a:rPr>
              <a:t>)</a:t>
            </a:r>
            <a:endParaRPr kumimoji="1" lang="ja-JP" altLang="en-US" sz="1500" b="1">
              <a:latin typeface="Meiryo" panose="020B0604030504040204" pitchFamily="34" charset="-128"/>
              <a:ea typeface="Meiryo" panose="020B0604030504040204" pitchFamily="34" charset="-128"/>
            </a:endParaRPr>
          </a:p>
        </p:txBody>
      </p:sp>
      <p:sp>
        <p:nvSpPr>
          <p:cNvPr id="62" name="正方形/長方形 61">
            <a:extLst>
              <a:ext uri="{FF2B5EF4-FFF2-40B4-BE49-F238E27FC236}">
                <a16:creationId xmlns:a16="http://schemas.microsoft.com/office/drawing/2014/main" id="{D7EA6AF5-41F8-4E4C-BE6A-AD404E074580}"/>
              </a:ext>
            </a:extLst>
          </p:cNvPr>
          <p:cNvSpPr/>
          <p:nvPr/>
        </p:nvSpPr>
        <p:spPr>
          <a:xfrm>
            <a:off x="327548" y="7635099"/>
            <a:ext cx="1209151" cy="3429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panose="020B0604030504040204" pitchFamily="34" charset="-128"/>
                <a:ea typeface="Meiryo" panose="020B0604030504040204" pitchFamily="34" charset="-128"/>
              </a:rPr>
              <a:t>注文額合計</a:t>
            </a:r>
            <a:endParaRPr kumimoji="1" lang="en-US" altLang="ja-JP" sz="1200" b="1" dirty="0">
              <a:solidFill>
                <a:schemeClr val="tx1"/>
              </a:solidFill>
              <a:latin typeface="Meiryo" panose="020B0604030504040204" pitchFamily="34" charset="-128"/>
              <a:ea typeface="Meiryo" panose="020B0604030504040204" pitchFamily="34" charset="-128"/>
            </a:endParaRPr>
          </a:p>
        </p:txBody>
      </p:sp>
      <p:sp>
        <p:nvSpPr>
          <p:cNvPr id="63" name="正方形/長方形 62">
            <a:extLst>
              <a:ext uri="{FF2B5EF4-FFF2-40B4-BE49-F238E27FC236}">
                <a16:creationId xmlns:a16="http://schemas.microsoft.com/office/drawing/2014/main" id="{63CC70F8-37B3-CE42-9E52-CE6A6FDD7244}"/>
              </a:ext>
            </a:extLst>
          </p:cNvPr>
          <p:cNvSpPr/>
          <p:nvPr/>
        </p:nvSpPr>
        <p:spPr>
          <a:xfrm>
            <a:off x="1536699" y="7635099"/>
            <a:ext cx="1674852" cy="342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latin typeface="Meiryo" panose="020B0604030504040204" pitchFamily="34" charset="-128"/>
              <a:ea typeface="Meiryo" panose="020B0604030504040204" pitchFamily="34" charset="-128"/>
            </a:endParaRPr>
          </a:p>
        </p:txBody>
      </p:sp>
      <p:sp>
        <p:nvSpPr>
          <p:cNvPr id="64" name="テキスト ボックス 63">
            <a:extLst>
              <a:ext uri="{FF2B5EF4-FFF2-40B4-BE49-F238E27FC236}">
                <a16:creationId xmlns:a16="http://schemas.microsoft.com/office/drawing/2014/main" id="{3CE5FE0B-D35F-E449-A53B-ADD6389D35D0}"/>
              </a:ext>
            </a:extLst>
          </p:cNvPr>
          <p:cNvSpPr txBox="1"/>
          <p:nvPr/>
        </p:nvSpPr>
        <p:spPr>
          <a:xfrm>
            <a:off x="3211551" y="7682991"/>
            <a:ext cx="3468648" cy="323165"/>
          </a:xfrm>
          <a:prstGeom prst="rect">
            <a:avLst/>
          </a:prstGeom>
          <a:noFill/>
        </p:spPr>
        <p:txBody>
          <a:bodyPr wrap="square" rtlCol="0">
            <a:spAutoFit/>
          </a:bodyPr>
          <a:lstStyle/>
          <a:p>
            <a:r>
              <a:rPr kumimoji="1" lang="ja-JP" altLang="en-US" sz="1500" b="1">
                <a:latin typeface="Meiryo" panose="020B0604030504040204" pitchFamily="34" charset="-128"/>
                <a:ea typeface="Meiryo" panose="020B0604030504040204" pitchFamily="34" charset="-128"/>
              </a:rPr>
              <a:t>円</a:t>
            </a:r>
            <a:r>
              <a:rPr kumimoji="1" lang="en-US" altLang="ja-JP" sz="1500" b="1" dirty="0">
                <a:latin typeface="Meiryo" panose="020B0604030504040204" pitchFamily="34" charset="-128"/>
                <a:ea typeface="Meiryo" panose="020B0604030504040204" pitchFamily="34" charset="-128"/>
              </a:rPr>
              <a:t>(</a:t>
            </a:r>
            <a:r>
              <a:rPr kumimoji="1" lang="ja-JP" altLang="en-US" sz="1500" b="1">
                <a:latin typeface="Meiryo" panose="020B0604030504040204" pitchFamily="34" charset="-128"/>
                <a:ea typeface="Meiryo" panose="020B0604030504040204" pitchFamily="34" charset="-128"/>
              </a:rPr>
              <a:t>税込</a:t>
            </a:r>
            <a:r>
              <a:rPr kumimoji="1" lang="en-US" altLang="ja-JP" sz="1500" b="1" dirty="0">
                <a:latin typeface="Meiryo" panose="020B0604030504040204" pitchFamily="34" charset="-128"/>
                <a:ea typeface="Meiryo" panose="020B0604030504040204" pitchFamily="34" charset="-128"/>
              </a:rPr>
              <a:t>)</a:t>
            </a:r>
            <a:endParaRPr kumimoji="1" lang="ja-JP" altLang="en-US" sz="1500" b="1">
              <a:latin typeface="Meiryo" panose="020B0604030504040204" pitchFamily="34" charset="-128"/>
              <a:ea typeface="Meiryo" panose="020B0604030504040204" pitchFamily="34" charset="-128"/>
            </a:endParaRPr>
          </a:p>
        </p:txBody>
      </p:sp>
      <p:sp>
        <p:nvSpPr>
          <p:cNvPr id="65" name="テキスト ボックス 64">
            <a:extLst>
              <a:ext uri="{FF2B5EF4-FFF2-40B4-BE49-F238E27FC236}">
                <a16:creationId xmlns:a16="http://schemas.microsoft.com/office/drawing/2014/main" id="{F806B771-ED90-F049-9E17-82D8BF39B77D}"/>
              </a:ext>
            </a:extLst>
          </p:cNvPr>
          <p:cNvSpPr txBox="1"/>
          <p:nvPr/>
        </p:nvSpPr>
        <p:spPr>
          <a:xfrm>
            <a:off x="252673" y="8037330"/>
            <a:ext cx="6352651" cy="430887"/>
          </a:xfrm>
          <a:prstGeom prst="rect">
            <a:avLst/>
          </a:prstGeom>
          <a:noFill/>
        </p:spPr>
        <p:txBody>
          <a:bodyPr wrap="square" rtlCol="0">
            <a:spAutoFit/>
          </a:bodyPr>
          <a:lstStyle/>
          <a:p>
            <a:r>
              <a:rPr kumimoji="1" lang="en-US" altLang="ja-JP" sz="1100" b="1" dirty="0">
                <a:latin typeface="Meiryo" panose="020B0604030504040204" pitchFamily="34" charset="-128"/>
                <a:ea typeface="Meiryo" panose="020B0604030504040204" pitchFamily="34" charset="-128"/>
              </a:rPr>
              <a:t>※ </a:t>
            </a:r>
            <a:r>
              <a:rPr kumimoji="1" lang="ja-JP" altLang="en-US" sz="1100" b="1">
                <a:latin typeface="Meiryo" panose="020B0604030504040204" pitchFamily="34" charset="-128"/>
                <a:ea typeface="Meiryo" panose="020B0604030504040204" pitchFamily="34" charset="-128"/>
              </a:rPr>
              <a:t>商品のお届け日数は、おおよそ</a:t>
            </a:r>
            <a:r>
              <a:rPr kumimoji="1" lang="en-US" altLang="ja-JP" sz="1100" b="1" dirty="0">
                <a:latin typeface="Meiryo" panose="020B0604030504040204" pitchFamily="34" charset="-128"/>
                <a:ea typeface="Meiryo" panose="020B0604030504040204" pitchFamily="34" charset="-128"/>
              </a:rPr>
              <a:t>14</a:t>
            </a:r>
            <a:r>
              <a:rPr kumimoji="1" lang="ja-JP" altLang="en-US" sz="1100" b="1">
                <a:latin typeface="Meiryo" panose="020B0604030504040204" pitchFamily="34" charset="-128"/>
                <a:ea typeface="Meiryo" panose="020B0604030504040204" pitchFamily="34" charset="-128"/>
              </a:rPr>
              <a:t>日程度を見込んでください。 但し、配送状況で遅れる場合がありますことをあらかじめお断り申し上げます。</a:t>
            </a:r>
          </a:p>
        </p:txBody>
      </p:sp>
      <p:sp>
        <p:nvSpPr>
          <p:cNvPr id="2" name="テキスト ボックス 1">
            <a:extLst>
              <a:ext uri="{FF2B5EF4-FFF2-40B4-BE49-F238E27FC236}">
                <a16:creationId xmlns:a16="http://schemas.microsoft.com/office/drawing/2014/main" id="{2716C955-F42F-F142-AE27-81044B72DC22}"/>
              </a:ext>
            </a:extLst>
          </p:cNvPr>
          <p:cNvSpPr txBox="1"/>
          <p:nvPr/>
        </p:nvSpPr>
        <p:spPr>
          <a:xfrm>
            <a:off x="1536698" y="8731659"/>
            <a:ext cx="4993753" cy="954107"/>
          </a:xfrm>
          <a:prstGeom prst="rect">
            <a:avLst/>
          </a:prstGeom>
          <a:noFill/>
        </p:spPr>
        <p:txBody>
          <a:bodyPr wrap="square" rtlCol="0">
            <a:spAutoFit/>
          </a:bodyPr>
          <a:lstStyle/>
          <a:p>
            <a:pPr>
              <a:spcAft>
                <a:spcPts val="600"/>
              </a:spcAft>
            </a:pPr>
            <a:r>
              <a:rPr kumimoji="1" lang="en-US" altLang="ja-JP" sz="1600" b="1" dirty="0">
                <a:latin typeface="Meiryo" panose="020B0604030504040204" pitchFamily="34" charset="-128"/>
                <a:ea typeface="Meiryo" panose="020B0604030504040204" pitchFamily="34" charset="-128"/>
              </a:rPr>
              <a:t>【</a:t>
            </a:r>
            <a:r>
              <a:rPr kumimoji="1" lang="ja-JP" altLang="en-US" sz="1600" b="1">
                <a:latin typeface="Meiryo" panose="020B0604030504040204" pitchFamily="34" charset="-128"/>
                <a:ea typeface="Meiryo" panose="020B0604030504040204" pitchFamily="34" charset="-128"/>
              </a:rPr>
              <a:t>取次店</a:t>
            </a:r>
            <a:r>
              <a:rPr kumimoji="1" lang="en-US" altLang="ja-JP" sz="1600" b="1" dirty="0">
                <a:latin typeface="Meiryo" panose="020B0604030504040204" pitchFamily="34" charset="-128"/>
                <a:ea typeface="Meiryo" panose="020B0604030504040204" pitchFamily="34" charset="-128"/>
              </a:rPr>
              <a:t>】</a:t>
            </a:r>
          </a:p>
          <a:p>
            <a:pPr>
              <a:spcAft>
                <a:spcPts val="600"/>
              </a:spcAft>
            </a:pPr>
            <a:r>
              <a:rPr kumimoji="1" lang="ja-JP" altLang="en-US" sz="1600" b="1">
                <a:latin typeface="Meiryo" panose="020B0604030504040204" pitchFamily="34" charset="-128"/>
                <a:ea typeface="Meiryo" panose="020B0604030504040204" pitchFamily="34" charset="-128"/>
              </a:rPr>
              <a:t>株式会社</a:t>
            </a:r>
            <a:r>
              <a:rPr kumimoji="1" lang="en-US" altLang="ja-JP" sz="1600" b="1" dirty="0">
                <a:latin typeface="Meiryo" panose="020B0604030504040204" pitchFamily="34" charset="-128"/>
                <a:ea typeface="Meiryo" panose="020B0604030504040204" pitchFamily="34" charset="-128"/>
              </a:rPr>
              <a:t> SKT</a:t>
            </a:r>
            <a:r>
              <a:rPr kumimoji="1" lang="ja-JP" altLang="en-US" sz="1600" b="1">
                <a:latin typeface="Meiryo" panose="020B0604030504040204" pitchFamily="34" charset="-128"/>
                <a:ea typeface="Meiryo" panose="020B0604030504040204" pitchFamily="34" charset="-128"/>
              </a:rPr>
              <a:t>アライアンス</a:t>
            </a:r>
            <a:endParaRPr kumimoji="1" lang="en-US" altLang="ja-JP" sz="1600" b="1" dirty="0">
              <a:latin typeface="Meiryo" panose="020B0604030504040204" pitchFamily="34" charset="-128"/>
              <a:ea typeface="Meiryo" panose="020B0604030504040204" pitchFamily="34" charset="-128"/>
            </a:endParaRPr>
          </a:p>
          <a:p>
            <a:r>
              <a:rPr kumimoji="1" lang="ja-JP" altLang="en-US" sz="1400" b="1">
                <a:latin typeface="Meiryo" panose="020B0604030504040204" pitchFamily="34" charset="-128"/>
                <a:ea typeface="Meiryo" panose="020B0604030504040204" pitchFamily="34" charset="-128"/>
              </a:rPr>
              <a:t>担当</a:t>
            </a:r>
            <a:r>
              <a:rPr kumimoji="1" lang="en-US" altLang="ja-JP" sz="1400" b="1" dirty="0">
                <a:latin typeface="Meiryo" panose="020B0604030504040204" pitchFamily="34" charset="-128"/>
                <a:ea typeface="Meiryo" panose="020B0604030504040204" pitchFamily="34" charset="-128"/>
              </a:rPr>
              <a:t> : </a:t>
            </a:r>
            <a:r>
              <a:rPr kumimoji="1" lang="ja-JP" altLang="en-US" sz="1400" b="1">
                <a:latin typeface="Meiryo" panose="020B0604030504040204" pitchFamily="34" charset="-128"/>
                <a:ea typeface="Meiryo" panose="020B0604030504040204" pitchFamily="34" charset="-128"/>
              </a:rPr>
              <a:t>佐久間</a:t>
            </a:r>
            <a:r>
              <a:rPr kumimoji="1" lang="en-US" altLang="ja-JP" sz="1400" b="1" dirty="0">
                <a:latin typeface="Meiryo" panose="020B0604030504040204" pitchFamily="34" charset="-128"/>
                <a:ea typeface="Meiryo" panose="020B0604030504040204" pitchFamily="34" charset="-128"/>
              </a:rPr>
              <a:t> </a:t>
            </a:r>
            <a:r>
              <a:rPr kumimoji="1" lang="ja-JP" altLang="en-US" sz="1400" b="1">
                <a:latin typeface="Meiryo" panose="020B0604030504040204" pitchFamily="34" charset="-128"/>
                <a:ea typeface="Meiryo" panose="020B0604030504040204" pitchFamily="34" charset="-128"/>
              </a:rPr>
              <a:t>克文　</a:t>
            </a:r>
            <a:r>
              <a:rPr kumimoji="1" lang="en-US" altLang="ja-JP" sz="1400" b="1" dirty="0">
                <a:latin typeface="Meiryo" panose="020B0604030504040204" pitchFamily="34" charset="-128"/>
                <a:ea typeface="Meiryo" panose="020B0604030504040204" pitchFamily="34" charset="-128"/>
              </a:rPr>
              <a:t>TEL 090 3813 2054‬</a:t>
            </a:r>
            <a:endParaRPr kumimoji="1" lang="ja-JP" altLang="en-US" sz="1400" b="1">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4630746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302</TotalTime>
  <Words>343</Words>
  <Application>Microsoft Office PowerPoint</Application>
  <PresentationFormat>A4 210 x 297 mm</PresentationFormat>
  <Paragraphs>66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Std W8</vt:lpstr>
      <vt:lpstr>Meiryo</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chisaiken@icloud.com</dc:creator>
  <cp:lastModifiedBy>佐久間 克文</cp:lastModifiedBy>
  <cp:revision>43</cp:revision>
  <dcterms:created xsi:type="dcterms:W3CDTF">2020-12-08T01:56:26Z</dcterms:created>
  <dcterms:modified xsi:type="dcterms:W3CDTF">2021-04-06T06:20:48Z</dcterms:modified>
</cp:coreProperties>
</file>