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59" r:id="rId4"/>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7"/>
    <p:restoredTop sz="94655"/>
  </p:normalViewPr>
  <p:slideViewPr>
    <p:cSldViewPr snapToGrid="0" snapToObjects="1">
      <p:cViewPr varScale="1">
        <p:scale>
          <a:sx n="52" d="100"/>
          <a:sy n="52" d="100"/>
        </p:scale>
        <p:origin x="18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41961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89398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15182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50106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197962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38096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30303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93590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5103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46440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148433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F985AE-0BB5-4F45-B885-DEEB1C78BC1A}" type="datetimeFigureOut">
              <a:rPr kumimoji="1" lang="ja-JP" altLang="en-US" smtClean="0"/>
              <a:t>2021/5/12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917874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1nfo@skt-a.co.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9" name="円/楕円 28">
            <a:extLst>
              <a:ext uri="{FF2B5EF4-FFF2-40B4-BE49-F238E27FC236}">
                <a16:creationId xmlns:a16="http://schemas.microsoft.com/office/drawing/2014/main" id="{1C2C391E-C9CE-6F4D-B0F8-4D2D78C5FE22}"/>
              </a:ext>
            </a:extLst>
          </p:cNvPr>
          <p:cNvSpPr/>
          <p:nvPr/>
        </p:nvSpPr>
        <p:spPr>
          <a:xfrm rot="20507916">
            <a:off x="240632" y="2950701"/>
            <a:ext cx="2335697" cy="234563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solidFill>
                <a:latin typeface="Hiragino Kaku Gothic Std W8" panose="020B0800000000000000" pitchFamily="34" charset="-128"/>
                <a:ea typeface="Hiragino Kaku Gothic Std W8" panose="020B0800000000000000" pitchFamily="34" charset="-128"/>
              </a:rPr>
              <a:t>NO More</a:t>
            </a:r>
          </a:p>
          <a:p>
            <a:pPr algn="ctr"/>
            <a:r>
              <a:rPr kumimoji="1" lang="ja-JP" altLang="en-US" sz="2000">
                <a:solidFill>
                  <a:schemeClr val="bg1"/>
                </a:solidFill>
                <a:latin typeface="Hiragino Kaku Gothic Std W8" panose="020B0800000000000000" pitchFamily="34" charset="-128"/>
                <a:ea typeface="Hiragino Kaku Gothic Std W8" panose="020B0800000000000000" pitchFamily="34" charset="-128"/>
              </a:rPr>
              <a:t>クラスター</a:t>
            </a:r>
            <a:r>
              <a:rPr kumimoji="1" lang="en-US" altLang="ja-JP" sz="2000" dirty="0">
                <a:solidFill>
                  <a:schemeClr val="bg1"/>
                </a:solidFill>
                <a:latin typeface="Hiragino Kaku Gothic Std W8" panose="020B0800000000000000" pitchFamily="34" charset="-128"/>
                <a:ea typeface="Hiragino Kaku Gothic Std W8" panose="020B0800000000000000" pitchFamily="34" charset="-128"/>
              </a:rPr>
              <a:t>!!</a:t>
            </a:r>
            <a:endParaRPr kumimoji="1" lang="ja-JP" altLang="en-US" sz="2000">
              <a:solidFill>
                <a:schemeClr val="bg1"/>
              </a:solidFill>
              <a:latin typeface="Hiragino Kaku Gothic Std W8" panose="020B0800000000000000" pitchFamily="34" charset="-128"/>
              <a:ea typeface="Hiragino Kaku Gothic Std W8" panose="020B0800000000000000" pitchFamily="34" charset="-128"/>
            </a:endParaRPr>
          </a:p>
        </p:txBody>
      </p:sp>
      <p:sp>
        <p:nvSpPr>
          <p:cNvPr id="50" name="テキスト ボックス 49">
            <a:extLst>
              <a:ext uri="{FF2B5EF4-FFF2-40B4-BE49-F238E27FC236}">
                <a16:creationId xmlns:a16="http://schemas.microsoft.com/office/drawing/2014/main" id="{3DF2C246-6237-9E41-9626-02477FA97DFE}"/>
              </a:ext>
            </a:extLst>
          </p:cNvPr>
          <p:cNvSpPr txBox="1"/>
          <p:nvPr/>
        </p:nvSpPr>
        <p:spPr>
          <a:xfrm>
            <a:off x="209150" y="7868809"/>
            <a:ext cx="6233531" cy="1527341"/>
          </a:xfrm>
          <a:prstGeom prst="rect">
            <a:avLst/>
          </a:prstGeom>
          <a:noFill/>
        </p:spPr>
        <p:txBody>
          <a:bodyPr wrap="square" rtlCol="0">
            <a:spAutoFit/>
          </a:bodyPr>
          <a:lstStyle/>
          <a:p>
            <a:pPr>
              <a:lnSpc>
                <a:spcPct val="150000"/>
              </a:lnSpc>
            </a:pPr>
            <a:r>
              <a:rPr kumimoji="1" lang="ja-JP" altLang="en-US" b="1" dirty="0">
                <a:solidFill>
                  <a:schemeClr val="accent1">
                    <a:lumMod val="50000"/>
                  </a:schemeClr>
                </a:solidFill>
                <a:latin typeface="Meiryo" panose="020B0604030504040204" pitchFamily="34" charset="-128"/>
                <a:ea typeface="Meiryo" panose="020B0604030504040204" pitchFamily="34" charset="-128"/>
              </a:rPr>
              <a:t>■</a:t>
            </a:r>
            <a:r>
              <a:rPr kumimoji="1" lang="en-US" altLang="ja-JP" b="1" dirty="0">
                <a:solidFill>
                  <a:schemeClr val="accent1">
                    <a:lumMod val="50000"/>
                  </a:schemeClr>
                </a:solidFill>
                <a:latin typeface="Meiryo" panose="020B0604030504040204" pitchFamily="34" charset="-128"/>
                <a:ea typeface="Meiryo" panose="020B0604030504040204" pitchFamily="34" charset="-128"/>
              </a:rPr>
              <a:t> </a:t>
            </a:r>
            <a:r>
              <a:rPr kumimoji="1" lang="ja-JP" altLang="en-US" b="1" dirty="0">
                <a:solidFill>
                  <a:schemeClr val="accent1">
                    <a:lumMod val="50000"/>
                  </a:schemeClr>
                </a:solidFill>
                <a:latin typeface="Meiryo" panose="020B0604030504040204" pitchFamily="34" charset="-128"/>
                <a:ea typeface="Meiryo" panose="020B0604030504040204" pitchFamily="34" charset="-128"/>
              </a:rPr>
              <a:t>全国旅館ホテル生活衛生同業組合連合会</a:t>
            </a:r>
            <a:endParaRPr kumimoji="1" lang="en-US" altLang="ja-JP" b="1" dirty="0">
              <a:solidFill>
                <a:schemeClr val="accent1">
                  <a:lumMod val="50000"/>
                </a:schemeClr>
              </a:solidFill>
              <a:latin typeface="Meiryo" panose="020B0604030504040204" pitchFamily="34" charset="-128"/>
              <a:ea typeface="Meiryo" panose="020B0604030504040204" pitchFamily="34" charset="-128"/>
            </a:endParaRPr>
          </a:p>
          <a:p>
            <a:pPr lvl="1">
              <a:lnSpc>
                <a:spcPct val="150000"/>
              </a:lnSpc>
              <a:spcAft>
                <a:spcPts val="600"/>
              </a:spcAft>
            </a:pPr>
            <a:r>
              <a:rPr kumimoji="1" lang="ja-JP" altLang="en-US" sz="1400" b="1" dirty="0">
                <a:solidFill>
                  <a:schemeClr val="accent1">
                    <a:lumMod val="50000"/>
                  </a:schemeClr>
                </a:solidFill>
                <a:latin typeface="Meiryo" panose="020B0604030504040204" pitchFamily="34" charset="-128"/>
                <a:ea typeface="Meiryo" panose="020B0604030504040204" pitchFamily="34" charset="-128"/>
              </a:rPr>
              <a:t>東京都</a:t>
            </a:r>
            <a:r>
              <a:rPr lang="ja-JP" altLang="en-US" sz="1400" b="1" dirty="0">
                <a:solidFill>
                  <a:schemeClr val="accent1">
                    <a:lumMod val="50000"/>
                  </a:schemeClr>
                </a:solidFill>
                <a:latin typeface="Meiryo" panose="020B0604030504040204" pitchFamily="34" charset="-128"/>
                <a:ea typeface="Meiryo" panose="020B0604030504040204" pitchFamily="34" charset="-128"/>
              </a:rPr>
              <a:t>千代田区平河町２丁目５−５　　</a:t>
            </a:r>
            <a:r>
              <a:rPr lang="en-US" altLang="ja-JP" sz="1400" b="1" dirty="0">
                <a:solidFill>
                  <a:schemeClr val="accent1">
                    <a:lumMod val="50000"/>
                  </a:schemeClr>
                </a:solidFill>
                <a:latin typeface="Meiryo" panose="020B0604030504040204" pitchFamily="34" charset="-128"/>
                <a:ea typeface="Meiryo" panose="020B0604030504040204" pitchFamily="34" charset="-128"/>
              </a:rPr>
              <a:t>TEL 03-3263-4428</a:t>
            </a:r>
            <a:endParaRPr kumimoji="1" lang="en-US" altLang="ja-JP" sz="1400" b="1" dirty="0">
              <a:solidFill>
                <a:schemeClr val="accent1">
                  <a:lumMod val="50000"/>
                </a:schemeClr>
              </a:solidFill>
              <a:latin typeface="Meiryo" panose="020B0604030504040204" pitchFamily="34" charset="-128"/>
              <a:ea typeface="Meiryo" panose="020B0604030504040204" pitchFamily="34" charset="-128"/>
            </a:endParaRPr>
          </a:p>
          <a:p>
            <a:pPr>
              <a:lnSpc>
                <a:spcPct val="150000"/>
              </a:lnSpc>
            </a:pPr>
            <a:r>
              <a:rPr kumimoji="1" lang="ja-JP" altLang="en-US" sz="1400" b="1" dirty="0">
                <a:solidFill>
                  <a:schemeClr val="accent1">
                    <a:lumMod val="50000"/>
                  </a:schemeClr>
                </a:solidFill>
                <a:latin typeface="Meiryo" panose="020B0604030504040204" pitchFamily="34" charset="-128"/>
                <a:ea typeface="Meiryo" panose="020B0604030504040204" pitchFamily="34" charset="-128"/>
              </a:rPr>
              <a:t>■</a:t>
            </a:r>
            <a:r>
              <a:rPr kumimoji="1" lang="en-US" altLang="ja-JP" sz="1400" b="1" dirty="0">
                <a:solidFill>
                  <a:schemeClr val="accent1">
                    <a:lumMod val="50000"/>
                  </a:schemeClr>
                </a:solidFill>
                <a:latin typeface="Meiryo" panose="020B0604030504040204" pitchFamily="34" charset="-128"/>
                <a:ea typeface="Meiryo" panose="020B0604030504040204" pitchFamily="34" charset="-128"/>
              </a:rPr>
              <a:t> </a:t>
            </a:r>
            <a:r>
              <a:rPr kumimoji="1" lang="ja-JP" altLang="en-US" sz="1400" b="1" dirty="0">
                <a:solidFill>
                  <a:schemeClr val="accent1">
                    <a:lumMod val="50000"/>
                  </a:schemeClr>
                </a:solidFill>
                <a:latin typeface="Meiryo" panose="020B0604030504040204" pitchFamily="34" charset="-128"/>
                <a:ea typeface="Meiryo" panose="020B0604030504040204" pitchFamily="34" charset="-128"/>
              </a:rPr>
              <a:t>詳しくは、取扱事業者　（株）ＳＫＴアライアンス　佐久間まで</a:t>
            </a:r>
            <a:endParaRPr kumimoji="1" lang="en-US" altLang="ja-JP" sz="1400" b="1" dirty="0">
              <a:solidFill>
                <a:schemeClr val="accent1">
                  <a:lumMod val="50000"/>
                </a:schemeClr>
              </a:solidFill>
              <a:latin typeface="Meiryo" panose="020B0604030504040204" pitchFamily="34" charset="-128"/>
              <a:ea typeface="Meiryo" panose="020B0604030504040204" pitchFamily="34" charset="-128"/>
            </a:endParaRPr>
          </a:p>
          <a:p>
            <a:pPr>
              <a:lnSpc>
                <a:spcPct val="150000"/>
              </a:lnSpc>
            </a:pPr>
            <a:r>
              <a:rPr lang="ja-JP" altLang="en-US" sz="1400" b="1" dirty="0">
                <a:solidFill>
                  <a:schemeClr val="accent1">
                    <a:lumMod val="50000"/>
                  </a:schemeClr>
                </a:solidFill>
                <a:latin typeface="Meiryo" panose="020B0604030504040204" pitchFamily="34" charset="-128"/>
                <a:ea typeface="Meiryo" panose="020B0604030504040204" pitchFamily="34" charset="-128"/>
              </a:rPr>
              <a:t>　　　電話：</a:t>
            </a:r>
            <a:r>
              <a:rPr lang="ja-JP" altLang="en-US" sz="1400" b="1" dirty="0">
                <a:solidFill>
                  <a:srgbClr val="FF0000"/>
                </a:solidFill>
                <a:latin typeface="Meiryo" panose="020B0604030504040204" pitchFamily="34" charset="-128"/>
                <a:ea typeface="Meiryo" panose="020B0604030504040204" pitchFamily="34" charset="-128"/>
              </a:rPr>
              <a:t>０９０－３８１３－２０５４</a:t>
            </a:r>
            <a:r>
              <a:rPr lang="ja-JP" altLang="en-US" sz="1400" b="1" dirty="0">
                <a:solidFill>
                  <a:schemeClr val="accent1">
                    <a:lumMod val="50000"/>
                  </a:schemeClr>
                </a:solidFill>
                <a:latin typeface="Meiryo" panose="020B0604030504040204" pitchFamily="34" charset="-128"/>
                <a:ea typeface="Meiryo" panose="020B0604030504040204" pitchFamily="34" charset="-128"/>
              </a:rPr>
              <a:t>　メール：</a:t>
            </a:r>
            <a:r>
              <a:rPr lang="en-US" altLang="ja-JP" sz="1400" b="1" u="sng" dirty="0">
                <a:solidFill>
                  <a:srgbClr val="FF0000"/>
                </a:solidFill>
                <a:latin typeface="Meiryo" panose="020B0604030504040204" pitchFamily="34" charset="-128"/>
                <a:ea typeface="Meiryo" panose="020B0604030504040204" pitchFamily="34" charset="-128"/>
              </a:rPr>
              <a:t>info</a:t>
            </a:r>
            <a:r>
              <a:rPr lang="en-US" altLang="ja-JP" sz="1400" b="1" u="sng" dirty="0">
                <a:solidFill>
                  <a:srgbClr val="FF0000"/>
                </a:solidFill>
                <a:latin typeface="Meiryo" panose="020B0604030504040204" pitchFamily="34" charset="-128"/>
                <a:ea typeface="Meiryo" panose="020B0604030504040204" pitchFamily="34" charset="-128"/>
                <a:hlinkClick r:id="rId2">
                  <a:extLst>
                    <a:ext uri="{A12FA001-AC4F-418D-AE19-62706E023703}">
                      <ahyp:hlinkClr xmlns:ahyp="http://schemas.microsoft.com/office/drawing/2018/hyperlinkcolor" val="tx"/>
                    </a:ext>
                  </a:extLst>
                </a:hlinkClick>
              </a:rPr>
              <a:t>@skt-a.co.jp</a:t>
            </a:r>
            <a:r>
              <a:rPr lang="en-US" altLang="ja-JP" sz="1400" b="1" u="sng" dirty="0">
                <a:solidFill>
                  <a:srgbClr val="FF0000"/>
                </a:solidFill>
                <a:latin typeface="Meiryo" panose="020B0604030504040204" pitchFamily="34" charset="-128"/>
                <a:ea typeface="Meiryo" panose="020B0604030504040204" pitchFamily="34" charset="-128"/>
              </a:rPr>
              <a:t> </a:t>
            </a:r>
          </a:p>
        </p:txBody>
      </p:sp>
      <p:sp>
        <p:nvSpPr>
          <p:cNvPr id="54" name="テキスト ボックス 53">
            <a:extLst>
              <a:ext uri="{FF2B5EF4-FFF2-40B4-BE49-F238E27FC236}">
                <a16:creationId xmlns:a16="http://schemas.microsoft.com/office/drawing/2014/main" id="{AAAE3DE1-1F5A-5148-9C0D-CBEA1C54ACAC}"/>
              </a:ext>
            </a:extLst>
          </p:cNvPr>
          <p:cNvSpPr txBox="1"/>
          <p:nvPr/>
        </p:nvSpPr>
        <p:spPr>
          <a:xfrm>
            <a:off x="156989" y="6971800"/>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安</a:t>
            </a:r>
          </a:p>
        </p:txBody>
      </p:sp>
      <p:sp>
        <p:nvSpPr>
          <p:cNvPr id="56" name="テキスト ボックス 55">
            <a:extLst>
              <a:ext uri="{FF2B5EF4-FFF2-40B4-BE49-F238E27FC236}">
                <a16:creationId xmlns:a16="http://schemas.microsoft.com/office/drawing/2014/main" id="{0A581D66-3AFD-104A-8FE8-54540DDB5F6A}"/>
              </a:ext>
            </a:extLst>
          </p:cNvPr>
          <p:cNvSpPr txBox="1"/>
          <p:nvPr/>
        </p:nvSpPr>
        <p:spPr>
          <a:xfrm>
            <a:off x="1253029" y="6959666"/>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全</a:t>
            </a:r>
          </a:p>
        </p:txBody>
      </p:sp>
      <p:sp>
        <p:nvSpPr>
          <p:cNvPr id="57" name="テキスト ボックス 56">
            <a:extLst>
              <a:ext uri="{FF2B5EF4-FFF2-40B4-BE49-F238E27FC236}">
                <a16:creationId xmlns:a16="http://schemas.microsoft.com/office/drawing/2014/main" id="{EA5907E9-C52B-954C-AC00-283B57D88A9F}"/>
              </a:ext>
            </a:extLst>
          </p:cNvPr>
          <p:cNvSpPr txBox="1"/>
          <p:nvPr/>
        </p:nvSpPr>
        <p:spPr>
          <a:xfrm>
            <a:off x="2371245" y="6959666"/>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安</a:t>
            </a:r>
          </a:p>
        </p:txBody>
      </p:sp>
      <p:sp>
        <p:nvSpPr>
          <p:cNvPr id="58" name="テキスト ボックス 57">
            <a:extLst>
              <a:ext uri="{FF2B5EF4-FFF2-40B4-BE49-F238E27FC236}">
                <a16:creationId xmlns:a16="http://schemas.microsoft.com/office/drawing/2014/main" id="{75B2A693-9E10-1E4F-879A-520E48E022BB}"/>
              </a:ext>
            </a:extLst>
          </p:cNvPr>
          <p:cNvSpPr txBox="1"/>
          <p:nvPr/>
        </p:nvSpPr>
        <p:spPr>
          <a:xfrm>
            <a:off x="3467285" y="6947532"/>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心</a:t>
            </a:r>
          </a:p>
        </p:txBody>
      </p:sp>
      <p:sp>
        <p:nvSpPr>
          <p:cNvPr id="19" name="テキスト ボックス 18">
            <a:extLst>
              <a:ext uri="{FF2B5EF4-FFF2-40B4-BE49-F238E27FC236}">
                <a16:creationId xmlns:a16="http://schemas.microsoft.com/office/drawing/2014/main" id="{2B7DC13F-0301-2A45-9386-3910B7A1B77F}"/>
              </a:ext>
            </a:extLst>
          </p:cNvPr>
          <p:cNvSpPr txBox="1"/>
          <p:nvPr/>
        </p:nvSpPr>
        <p:spPr>
          <a:xfrm rot="21335555">
            <a:off x="-103084" y="376282"/>
            <a:ext cx="6858000" cy="2323713"/>
          </a:xfrm>
          <a:prstGeom prst="rect">
            <a:avLst/>
          </a:prstGeom>
          <a:noFill/>
        </p:spPr>
        <p:txBody>
          <a:bodyPr wrap="square" rtlCol="0">
            <a:spAutoFit/>
          </a:bodyPr>
          <a:lstStyle/>
          <a:p>
            <a:pPr algn="ctr"/>
            <a:r>
              <a:rPr kumimoji="1" lang="ja-JP" altLang="en-US" sz="3500" dirty="0">
                <a:solidFill>
                  <a:schemeClr val="accent1">
                    <a:lumMod val="50000"/>
                  </a:schemeClr>
                </a:solidFill>
                <a:latin typeface="Hiragino Kaku Gothic Std W8" panose="020B0800000000000000" pitchFamily="34" charset="-128"/>
                <a:ea typeface="Hiragino Kaku Gothic Std W8" panose="020B0800000000000000" pitchFamily="34" charset="-128"/>
              </a:rPr>
              <a:t>抗原検査試薬格安キャンペーン</a:t>
            </a:r>
            <a:endParaRPr kumimoji="1" lang="en-US" altLang="ja-JP" sz="3500" dirty="0">
              <a:solidFill>
                <a:schemeClr val="accent1">
                  <a:lumMod val="50000"/>
                </a:schemeClr>
              </a:solidFill>
              <a:latin typeface="Hiragino Kaku Gothic Std W8" panose="020B0800000000000000" pitchFamily="34" charset="-128"/>
              <a:ea typeface="Hiragino Kaku Gothic Std W8" panose="020B0800000000000000" pitchFamily="34" charset="-128"/>
            </a:endParaRPr>
          </a:p>
          <a:p>
            <a:pPr algn="ctr"/>
            <a:r>
              <a:rPr kumimoji="1" lang="ja-JP" altLang="en-US" sz="4000" dirty="0">
                <a:solidFill>
                  <a:schemeClr val="accent1">
                    <a:lumMod val="50000"/>
                  </a:schemeClr>
                </a:solidFill>
                <a:latin typeface="Hiragino Kaku Gothic Std W8" panose="020B0800000000000000" pitchFamily="34" charset="-128"/>
                <a:ea typeface="Hiragino Kaku Gothic Std W8" panose="020B0800000000000000" pitchFamily="34" charset="-128"/>
              </a:rPr>
              <a:t>メーカー直交渉。</a:t>
            </a:r>
            <a:endParaRPr kumimoji="1" lang="en-US" altLang="ja-JP" sz="4000" dirty="0">
              <a:solidFill>
                <a:schemeClr val="accent1">
                  <a:lumMod val="50000"/>
                </a:schemeClr>
              </a:solidFill>
              <a:latin typeface="Hiragino Kaku Gothic Std W8" panose="020B0800000000000000" pitchFamily="34" charset="-128"/>
              <a:ea typeface="Hiragino Kaku Gothic Std W8" panose="020B0800000000000000" pitchFamily="34" charset="-128"/>
            </a:endParaRPr>
          </a:p>
          <a:p>
            <a:pPr algn="ctr"/>
            <a:r>
              <a:rPr kumimoji="1" lang="ja-JP" altLang="en-US" sz="3000" dirty="0">
                <a:solidFill>
                  <a:schemeClr val="accent1">
                    <a:lumMod val="50000"/>
                  </a:schemeClr>
                </a:solidFill>
                <a:latin typeface="Hiragino Kaku Gothic Std W8" panose="020B0800000000000000" pitchFamily="34" charset="-128"/>
                <a:ea typeface="Hiragino Kaku Gothic Std W8" panose="020B0800000000000000" pitchFamily="34" charset="-128"/>
              </a:rPr>
              <a:t>５月より個別包装へ変更（２０個入）</a:t>
            </a:r>
            <a:endParaRPr kumimoji="1" lang="en-US" altLang="ja-JP" sz="3500" dirty="0">
              <a:solidFill>
                <a:schemeClr val="accent1">
                  <a:lumMod val="50000"/>
                </a:schemeClr>
              </a:solidFill>
              <a:latin typeface="Hiragino Kaku Gothic Std W8" panose="020B0800000000000000" pitchFamily="34" charset="-128"/>
              <a:ea typeface="Hiragino Kaku Gothic Std W8" panose="020B0800000000000000" pitchFamily="34" charset="-128"/>
            </a:endParaRPr>
          </a:p>
          <a:p>
            <a:pPr algn="ctr"/>
            <a:r>
              <a:rPr kumimoji="1" lang="ja-JP" altLang="en-US" sz="3000" dirty="0">
                <a:solidFill>
                  <a:schemeClr val="accent1">
                    <a:lumMod val="50000"/>
                  </a:schemeClr>
                </a:solidFill>
                <a:latin typeface="Hiragino Kaku Gothic Std W8" panose="020B0800000000000000" pitchFamily="34" charset="-128"/>
                <a:ea typeface="Hiragino Kaku Gothic Std W8" panose="020B0800000000000000" pitchFamily="34" charset="-128"/>
              </a:rPr>
              <a:t>１回当たり</a:t>
            </a:r>
            <a:r>
              <a:rPr kumimoji="1" lang="en-US" altLang="ja-JP" sz="4000" dirty="0">
                <a:solidFill>
                  <a:srgbClr val="FF0000"/>
                </a:solidFill>
                <a:latin typeface="Hiragino Kaku Gothic Std W8" panose="020B0800000000000000" pitchFamily="34" charset="-128"/>
                <a:ea typeface="Hiragino Kaku Gothic Std W8" panose="020B0800000000000000" pitchFamily="34" charset="-128"/>
              </a:rPr>
              <a:t>1,320</a:t>
            </a:r>
            <a:r>
              <a:rPr kumimoji="1" lang="ja-JP" altLang="en-US" sz="3000" dirty="0">
                <a:solidFill>
                  <a:srgbClr val="FF0000"/>
                </a:solidFill>
                <a:latin typeface="Hiragino Kaku Gothic Std W8" panose="020B0800000000000000" pitchFamily="34" charset="-128"/>
                <a:ea typeface="Hiragino Kaku Gothic Std W8" panose="020B0800000000000000" pitchFamily="34" charset="-128"/>
              </a:rPr>
              <a:t>円</a:t>
            </a:r>
            <a:r>
              <a:rPr kumimoji="1" lang="en-US" altLang="ja-JP" sz="3000" dirty="0">
                <a:solidFill>
                  <a:schemeClr val="accent1">
                    <a:lumMod val="50000"/>
                  </a:schemeClr>
                </a:solidFill>
                <a:latin typeface="Hiragino Kaku Gothic Std W8" panose="020B0800000000000000" pitchFamily="34" charset="-128"/>
                <a:ea typeface="Hiragino Kaku Gothic Std W8" panose="020B0800000000000000" pitchFamily="34" charset="-128"/>
              </a:rPr>
              <a:t>(</a:t>
            </a:r>
            <a:r>
              <a:rPr kumimoji="1" lang="ja-JP" altLang="en-US" sz="3000" dirty="0">
                <a:solidFill>
                  <a:schemeClr val="accent1">
                    <a:lumMod val="50000"/>
                  </a:schemeClr>
                </a:solidFill>
                <a:latin typeface="Hiragino Kaku Gothic Std W8" panose="020B0800000000000000" pitchFamily="34" charset="-128"/>
                <a:ea typeface="Hiragino Kaku Gothic Std W8" panose="020B0800000000000000" pitchFamily="34" charset="-128"/>
              </a:rPr>
              <a:t>税込</a:t>
            </a:r>
            <a:r>
              <a:rPr kumimoji="1" lang="en-US" altLang="ja-JP" sz="3000" dirty="0">
                <a:solidFill>
                  <a:schemeClr val="accent1">
                    <a:lumMod val="50000"/>
                  </a:schemeClr>
                </a:solidFill>
                <a:latin typeface="Hiragino Kaku Gothic Std W8" panose="020B0800000000000000" pitchFamily="34" charset="-128"/>
                <a:ea typeface="Hiragino Kaku Gothic Std W8" panose="020B0800000000000000" pitchFamily="34" charset="-128"/>
              </a:rPr>
              <a:t>)</a:t>
            </a:r>
            <a:endParaRPr kumimoji="1" lang="ja-JP" altLang="en-US" sz="3000" dirty="0">
              <a:solidFill>
                <a:schemeClr val="accent1">
                  <a:lumMod val="50000"/>
                </a:schemeClr>
              </a:solidFill>
              <a:latin typeface="Hiragino Kaku Gothic Std W8" panose="020B0800000000000000" pitchFamily="34" charset="-128"/>
              <a:ea typeface="Hiragino Kaku Gothic Std W8" panose="020B0800000000000000" pitchFamily="34" charset="-128"/>
            </a:endParaRPr>
          </a:p>
        </p:txBody>
      </p:sp>
      <p:sp>
        <p:nvSpPr>
          <p:cNvPr id="22" name="テキスト ボックス 21">
            <a:extLst>
              <a:ext uri="{FF2B5EF4-FFF2-40B4-BE49-F238E27FC236}">
                <a16:creationId xmlns:a16="http://schemas.microsoft.com/office/drawing/2014/main" id="{656D142C-32C6-1449-A0DC-78A967B625AB}"/>
              </a:ext>
            </a:extLst>
          </p:cNvPr>
          <p:cNvSpPr txBox="1"/>
          <p:nvPr/>
        </p:nvSpPr>
        <p:spPr>
          <a:xfrm>
            <a:off x="4585501" y="6959666"/>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宣</a:t>
            </a:r>
          </a:p>
        </p:txBody>
      </p:sp>
      <p:sp>
        <p:nvSpPr>
          <p:cNvPr id="23" name="テキスト ボックス 22">
            <a:extLst>
              <a:ext uri="{FF2B5EF4-FFF2-40B4-BE49-F238E27FC236}">
                <a16:creationId xmlns:a16="http://schemas.microsoft.com/office/drawing/2014/main" id="{037983B6-D973-D941-9B03-DED21F559C26}"/>
              </a:ext>
            </a:extLst>
          </p:cNvPr>
          <p:cNvSpPr txBox="1"/>
          <p:nvPr/>
        </p:nvSpPr>
        <p:spPr>
          <a:xfrm>
            <a:off x="5681541" y="6947532"/>
            <a:ext cx="981307" cy="861774"/>
          </a:xfrm>
          <a:prstGeom prst="rect">
            <a:avLst/>
          </a:prstGeom>
          <a:solidFill>
            <a:schemeClr val="accent1">
              <a:lumMod val="50000"/>
            </a:schemeClr>
          </a:solidFill>
        </p:spPr>
        <p:txBody>
          <a:bodyPr wrap="square" rtlCol="0">
            <a:spAutoFit/>
          </a:bodyPr>
          <a:lstStyle/>
          <a:p>
            <a:r>
              <a:rPr kumimoji="1" lang="ja-JP" altLang="en-US" sz="5000">
                <a:solidFill>
                  <a:schemeClr val="bg1"/>
                </a:solidFill>
                <a:latin typeface="Hiragino Kaku Gothic Std W8" panose="020B0800000000000000" pitchFamily="34" charset="-128"/>
                <a:ea typeface="Hiragino Kaku Gothic Std W8" panose="020B0800000000000000" pitchFamily="34" charset="-128"/>
              </a:rPr>
              <a:t>言</a:t>
            </a:r>
          </a:p>
        </p:txBody>
      </p:sp>
      <p:sp>
        <p:nvSpPr>
          <p:cNvPr id="5" name="テキスト ボックス 4">
            <a:extLst>
              <a:ext uri="{FF2B5EF4-FFF2-40B4-BE49-F238E27FC236}">
                <a16:creationId xmlns:a16="http://schemas.microsoft.com/office/drawing/2014/main" id="{3A067E5C-6805-4547-959F-392E9E6332D6}"/>
              </a:ext>
            </a:extLst>
          </p:cNvPr>
          <p:cNvSpPr txBox="1"/>
          <p:nvPr/>
        </p:nvSpPr>
        <p:spPr>
          <a:xfrm>
            <a:off x="2666678" y="2718314"/>
            <a:ext cx="4264071" cy="2543389"/>
          </a:xfrm>
          <a:prstGeom prst="rect">
            <a:avLst/>
          </a:prstGeom>
          <a:noFill/>
        </p:spPr>
        <p:txBody>
          <a:bodyPr wrap="square" rtlCol="0">
            <a:spAutoFit/>
          </a:bodyPr>
          <a:lstStyle/>
          <a:p>
            <a:pPr>
              <a:lnSpc>
                <a:spcPct val="150000"/>
              </a:lnSpc>
            </a:pPr>
            <a:r>
              <a:rPr kumimoji="1" lang="ja-JP" altLang="en-US">
                <a:solidFill>
                  <a:schemeClr val="accent1">
                    <a:lumMod val="50000"/>
                  </a:schemeClr>
                </a:solidFill>
                <a:latin typeface="Hiragino Kaku Gothic Std W8" panose="020B0800000000000000" pitchFamily="34" charset="-128"/>
                <a:ea typeface="Hiragino Kaku Gothic Std W8" panose="020B0800000000000000" pitchFamily="34" charset="-128"/>
              </a:rPr>
              <a:t>新型コロナウィルスの影響により、</a:t>
            </a:r>
            <a:endParaRPr kumimoji="1" lang="en-US" altLang="ja-JP" dirty="0">
              <a:solidFill>
                <a:schemeClr val="accent1">
                  <a:lumMod val="50000"/>
                </a:schemeClr>
              </a:solidFill>
              <a:latin typeface="Hiragino Kaku Gothic Std W8" panose="020B0800000000000000" pitchFamily="34" charset="-128"/>
              <a:ea typeface="Hiragino Kaku Gothic Std W8" panose="020B0800000000000000" pitchFamily="34" charset="-128"/>
            </a:endParaRPr>
          </a:p>
          <a:p>
            <a:pPr>
              <a:lnSpc>
                <a:spcPct val="150000"/>
              </a:lnSpc>
            </a:pPr>
            <a:r>
              <a:rPr kumimoji="1" lang="ja-JP" altLang="en-US">
                <a:solidFill>
                  <a:schemeClr val="accent1">
                    <a:lumMod val="50000"/>
                  </a:schemeClr>
                </a:solidFill>
                <a:latin typeface="Hiragino Kaku Gothic Std W8" panose="020B0800000000000000" pitchFamily="34" charset="-128"/>
                <a:ea typeface="Hiragino Kaku Gothic Std W8" panose="020B0800000000000000" pitchFamily="34" charset="-128"/>
              </a:rPr>
              <a:t>宿のサービス品質の中に「安全安心」というキーワードが最上位に来ています。そして、そのためには従業員の安全を守るところからスタートする必要があります。</a:t>
            </a:r>
          </a:p>
        </p:txBody>
      </p:sp>
      <p:sp>
        <p:nvSpPr>
          <p:cNvPr id="6" name="円形吹き出し 5">
            <a:extLst>
              <a:ext uri="{FF2B5EF4-FFF2-40B4-BE49-F238E27FC236}">
                <a16:creationId xmlns:a16="http://schemas.microsoft.com/office/drawing/2014/main" id="{5B5D13D6-FF64-6D48-827A-5088A025961F}"/>
              </a:ext>
            </a:extLst>
          </p:cNvPr>
          <p:cNvSpPr/>
          <p:nvPr/>
        </p:nvSpPr>
        <p:spPr>
          <a:xfrm rot="1209831">
            <a:off x="4143340" y="5273602"/>
            <a:ext cx="1649895" cy="1649895"/>
          </a:xfrm>
          <a:prstGeom prst="wedgeEllipseCallout">
            <a:avLst>
              <a:gd name="adj1" fmla="val -7085"/>
              <a:gd name="adj2" fmla="val 6452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0">
                <a:solidFill>
                  <a:schemeClr val="bg1"/>
                </a:solidFill>
                <a:latin typeface="Hiragino Kaku Gothic Std W8" panose="020B0800000000000000" pitchFamily="34" charset="-128"/>
                <a:ea typeface="Hiragino Kaku Gothic Std W8" panose="020B0800000000000000" pitchFamily="34" charset="-128"/>
              </a:rPr>
              <a:t>宿</a:t>
            </a:r>
          </a:p>
        </p:txBody>
      </p:sp>
      <p:sp>
        <p:nvSpPr>
          <p:cNvPr id="7" name="テキスト ボックス 6">
            <a:extLst>
              <a:ext uri="{FF2B5EF4-FFF2-40B4-BE49-F238E27FC236}">
                <a16:creationId xmlns:a16="http://schemas.microsoft.com/office/drawing/2014/main" id="{8843E30B-B582-E549-B8D1-96B733F3A409}"/>
              </a:ext>
            </a:extLst>
          </p:cNvPr>
          <p:cNvSpPr txBox="1"/>
          <p:nvPr/>
        </p:nvSpPr>
        <p:spPr>
          <a:xfrm>
            <a:off x="156989" y="5438127"/>
            <a:ext cx="3940703" cy="1154162"/>
          </a:xfrm>
          <a:prstGeom prst="rect">
            <a:avLst/>
          </a:prstGeom>
          <a:noFill/>
        </p:spPr>
        <p:txBody>
          <a:bodyPr wrap="square" rtlCol="0">
            <a:spAutoFit/>
          </a:bodyPr>
          <a:lstStyle/>
          <a:p>
            <a:pPr>
              <a:spcAft>
                <a:spcPts val="600"/>
              </a:spcAft>
            </a:pPr>
            <a:r>
              <a:rPr kumimoji="1" lang="ja-JP" altLang="en-US" sz="1600" b="1" dirty="0">
                <a:solidFill>
                  <a:srgbClr val="C00000"/>
                </a:solidFill>
                <a:latin typeface="Meiryo" panose="020B0604030504040204" pitchFamily="34" charset="-128"/>
                <a:ea typeface="Meiryo" panose="020B0604030504040204" pitchFamily="34" charset="-128"/>
              </a:rPr>
              <a:t>旅館組合長の皆様へ</a:t>
            </a:r>
            <a:endParaRPr kumimoji="1" lang="en-US" altLang="ja-JP" sz="1600" b="1" dirty="0">
              <a:solidFill>
                <a:srgbClr val="C00000"/>
              </a:solidFill>
              <a:latin typeface="Meiryo" panose="020B0604030504040204" pitchFamily="34" charset="-128"/>
              <a:ea typeface="Meiryo" panose="020B0604030504040204" pitchFamily="34" charset="-128"/>
            </a:endParaRPr>
          </a:p>
          <a:p>
            <a:r>
              <a:rPr kumimoji="1" lang="ja-JP" altLang="en-US" sz="1600" b="1" dirty="0">
                <a:solidFill>
                  <a:srgbClr val="C00000"/>
                </a:solidFill>
                <a:latin typeface="Meiryo" panose="020B0604030504040204" pitchFamily="34" charset="-128"/>
                <a:ea typeface="Meiryo" panose="020B0604030504040204" pitchFamily="34" charset="-128"/>
              </a:rPr>
              <a:t>組合員の皆様のために、組合ごとの注文</a:t>
            </a:r>
            <a:r>
              <a:rPr kumimoji="1" lang="en-US" altLang="ja-JP" sz="1600" b="1" dirty="0">
                <a:solidFill>
                  <a:srgbClr val="C00000"/>
                </a:solidFill>
                <a:latin typeface="Meiryo" panose="020B0604030504040204" pitchFamily="34" charset="-128"/>
                <a:ea typeface="Meiryo" panose="020B0604030504040204" pitchFamily="34" charset="-128"/>
              </a:rPr>
              <a:t>(</a:t>
            </a:r>
            <a:r>
              <a:rPr kumimoji="1" lang="ja-JP" altLang="en-US" sz="1600" b="1" dirty="0">
                <a:solidFill>
                  <a:srgbClr val="C00000"/>
                </a:solidFill>
                <a:latin typeface="Meiryo" panose="020B0604030504040204" pitchFamily="34" charset="-128"/>
                <a:ea typeface="Meiryo" panose="020B0604030504040204" pitchFamily="34" charset="-128"/>
              </a:rPr>
              <a:t>注文書①</a:t>
            </a:r>
            <a:r>
              <a:rPr kumimoji="1" lang="en-US" altLang="ja-JP" sz="1600" b="1" dirty="0">
                <a:solidFill>
                  <a:srgbClr val="C00000"/>
                </a:solidFill>
                <a:latin typeface="Meiryo" panose="020B0604030504040204" pitchFamily="34" charset="-128"/>
                <a:ea typeface="Meiryo" panose="020B0604030504040204" pitchFamily="34" charset="-128"/>
              </a:rPr>
              <a:t>)</a:t>
            </a:r>
            <a:r>
              <a:rPr kumimoji="1" lang="ja-JP" altLang="en-US" sz="1600" b="1" dirty="0">
                <a:solidFill>
                  <a:srgbClr val="C00000"/>
                </a:solidFill>
                <a:latin typeface="Meiryo" panose="020B0604030504040204" pitchFamily="34" charset="-128"/>
                <a:ea typeface="Meiryo" panose="020B0604030504040204" pitchFamily="34" charset="-128"/>
              </a:rPr>
              <a:t>をお待ちしております。施設ごとの注文</a:t>
            </a:r>
            <a:r>
              <a:rPr kumimoji="1" lang="en-US" altLang="ja-JP" sz="1600" b="1" dirty="0">
                <a:solidFill>
                  <a:srgbClr val="C00000"/>
                </a:solidFill>
                <a:latin typeface="Meiryo" panose="020B0604030504040204" pitchFamily="34" charset="-128"/>
                <a:ea typeface="Meiryo" panose="020B0604030504040204" pitchFamily="34" charset="-128"/>
              </a:rPr>
              <a:t>(</a:t>
            </a:r>
            <a:r>
              <a:rPr kumimoji="1" lang="ja-JP" altLang="en-US" sz="1600" b="1" dirty="0">
                <a:solidFill>
                  <a:srgbClr val="C00000"/>
                </a:solidFill>
                <a:latin typeface="Meiryo" panose="020B0604030504040204" pitchFamily="34" charset="-128"/>
                <a:ea typeface="Meiryo" panose="020B0604030504040204" pitchFamily="34" charset="-128"/>
              </a:rPr>
              <a:t>注文書②</a:t>
            </a:r>
            <a:r>
              <a:rPr kumimoji="1" lang="en-US" altLang="ja-JP" sz="1600" b="1" dirty="0">
                <a:solidFill>
                  <a:srgbClr val="C00000"/>
                </a:solidFill>
                <a:latin typeface="Meiryo" panose="020B0604030504040204" pitchFamily="34" charset="-128"/>
                <a:ea typeface="Meiryo" panose="020B0604030504040204" pitchFamily="34" charset="-128"/>
              </a:rPr>
              <a:t>)</a:t>
            </a:r>
            <a:r>
              <a:rPr kumimoji="1" lang="ja-JP" altLang="en-US" sz="1600" b="1" dirty="0">
                <a:solidFill>
                  <a:srgbClr val="C00000"/>
                </a:solidFill>
                <a:latin typeface="Meiryo" panose="020B0604030504040204" pitchFamily="34" charset="-128"/>
                <a:ea typeface="Meiryo" panose="020B0604030504040204" pitchFamily="34" charset="-128"/>
              </a:rPr>
              <a:t>も承っております。</a:t>
            </a:r>
          </a:p>
        </p:txBody>
      </p:sp>
      <p:pic>
        <p:nvPicPr>
          <p:cNvPr id="53" name="図 52">
            <a:extLst>
              <a:ext uri="{FF2B5EF4-FFF2-40B4-BE49-F238E27FC236}">
                <a16:creationId xmlns:a16="http://schemas.microsoft.com/office/drawing/2014/main" id="{88220D4F-63E6-CF43-BFCE-FB16B4E61FAE}"/>
              </a:ext>
            </a:extLst>
          </p:cNvPr>
          <p:cNvPicPr>
            <a:picLocks noChangeAspect="1"/>
          </p:cNvPicPr>
          <p:nvPr/>
        </p:nvPicPr>
        <p:blipFill>
          <a:blip r:embed="rId3"/>
          <a:stretch>
            <a:fillRect/>
          </a:stretch>
        </p:blipFill>
        <p:spPr>
          <a:xfrm>
            <a:off x="5450978" y="5688293"/>
            <a:ext cx="1211870" cy="1211870"/>
          </a:xfrm>
          <a:prstGeom prst="rect">
            <a:avLst/>
          </a:prstGeom>
        </p:spPr>
      </p:pic>
    </p:spTree>
    <p:extLst>
      <p:ext uri="{BB962C8B-B14F-4D97-AF65-F5344CB8AC3E}">
        <p14:creationId xmlns:p14="http://schemas.microsoft.com/office/powerpoint/2010/main" val="350192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726869-FB49-0142-8AEA-E3A97B4CDBA8}"/>
              </a:ext>
            </a:extLst>
          </p:cNvPr>
          <p:cNvSpPr txBox="1"/>
          <p:nvPr/>
        </p:nvSpPr>
        <p:spPr>
          <a:xfrm>
            <a:off x="0" y="159027"/>
            <a:ext cx="6858000" cy="861774"/>
          </a:xfrm>
          <a:prstGeom prst="rect">
            <a:avLst/>
          </a:prstGeom>
          <a:noFill/>
        </p:spPr>
        <p:txBody>
          <a:bodyPr wrap="square" rtlCol="0">
            <a:spAutoFit/>
          </a:bodyPr>
          <a:lstStyle/>
          <a:p>
            <a:pPr lvl="1"/>
            <a:r>
              <a:rPr kumimoji="1" lang="en-US" altLang="ja-JP" sz="2500" b="1" dirty="0">
                <a:latin typeface="Meiryo" panose="020B0604030504040204" pitchFamily="34" charset="-128"/>
                <a:ea typeface="Meiryo" panose="020B0604030504040204" pitchFamily="34" charset="-128"/>
              </a:rPr>
              <a:t>FAX : </a:t>
            </a:r>
            <a:r>
              <a:rPr kumimoji="1" lang="ja-JP" altLang="en-US" sz="2500" b="1" dirty="0">
                <a:latin typeface="Meiryo" panose="020B0604030504040204" pitchFamily="34" charset="-128"/>
                <a:ea typeface="Meiryo" panose="020B0604030504040204" pitchFamily="34" charset="-128"/>
              </a:rPr>
              <a:t>０２７６－７３－７４３３</a:t>
            </a:r>
            <a:endParaRPr kumimoji="1" lang="en-US" altLang="ja-JP" sz="2500" b="1" dirty="0">
              <a:latin typeface="Meiryo" panose="020B0604030504040204" pitchFamily="34" charset="-128"/>
              <a:ea typeface="Meiryo" panose="020B0604030504040204" pitchFamily="34" charset="-128"/>
            </a:endParaRPr>
          </a:p>
          <a:p>
            <a:pPr lvl="1"/>
            <a:r>
              <a:rPr kumimoji="1" lang="en-US" altLang="ja-JP" sz="2500" b="1" dirty="0">
                <a:latin typeface="Meiryo" panose="020B0604030504040204" pitchFamily="34" charset="-128"/>
                <a:ea typeface="Meiryo" panose="020B0604030504040204" pitchFamily="34" charset="-128"/>
              </a:rPr>
              <a:t>Mail : info@skt-a.co.jp</a:t>
            </a:r>
            <a:endParaRPr kumimoji="1" lang="ja-JP" altLang="en-US" sz="2500" b="1" dirty="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A428CEE4-2342-FB42-95A9-A31C6C1FA5D8}"/>
              </a:ext>
            </a:extLst>
          </p:cNvPr>
          <p:cNvSpPr txBox="1"/>
          <p:nvPr/>
        </p:nvSpPr>
        <p:spPr>
          <a:xfrm>
            <a:off x="327549" y="1020801"/>
            <a:ext cx="6202902" cy="367408"/>
          </a:xfrm>
          <a:prstGeom prst="rect">
            <a:avLst/>
          </a:prstGeom>
          <a:noFill/>
        </p:spPr>
        <p:txBody>
          <a:bodyPr wrap="square" rtlCol="0">
            <a:spAutoFit/>
          </a:bodyPr>
          <a:lstStyle/>
          <a:p>
            <a:pPr>
              <a:lnSpc>
                <a:spcPct val="150000"/>
              </a:lnSpc>
            </a:pPr>
            <a:r>
              <a:rPr kumimoji="1" lang="ja-JP" altLang="en-US" sz="1300">
                <a:latin typeface="Meiryo" panose="020B0604030504040204" pitchFamily="34" charset="-128"/>
                <a:ea typeface="Meiryo" panose="020B0604030504040204" pitchFamily="34" charset="-128"/>
              </a:rPr>
              <a:t>申し込まれる方は、以下をご記入いただき、</a:t>
            </a:r>
            <a:r>
              <a:rPr kumimoji="1" lang="en-US" altLang="ja-JP" sz="1300" dirty="0">
                <a:latin typeface="Meiryo" panose="020B0604030504040204" pitchFamily="34" charset="-128"/>
                <a:ea typeface="Meiryo" panose="020B0604030504040204" pitchFamily="34" charset="-128"/>
              </a:rPr>
              <a:t>FAX</a:t>
            </a:r>
            <a:r>
              <a:rPr kumimoji="1" lang="ja-JP" altLang="en-US" sz="1300">
                <a:latin typeface="Meiryo" panose="020B0604030504040204" pitchFamily="34" charset="-128"/>
                <a:ea typeface="Meiryo" panose="020B0604030504040204" pitchFamily="34" charset="-128"/>
              </a:rPr>
              <a:t>かメールでお送りください。</a:t>
            </a:r>
            <a:endParaRPr kumimoji="1" lang="en-US" altLang="ja-JP" sz="1300" dirty="0">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4F9A1E03-F8D6-1645-8EE4-7868F22198CB}"/>
              </a:ext>
            </a:extLst>
          </p:cNvPr>
          <p:cNvSpPr txBox="1"/>
          <p:nvPr/>
        </p:nvSpPr>
        <p:spPr>
          <a:xfrm>
            <a:off x="0" y="1530626"/>
            <a:ext cx="6858000" cy="523220"/>
          </a:xfrm>
          <a:prstGeom prst="rect">
            <a:avLst/>
          </a:prstGeom>
          <a:noFill/>
        </p:spPr>
        <p:txBody>
          <a:bodyPr wrap="square" rtlCol="0">
            <a:spAutoFit/>
          </a:bodyPr>
          <a:lstStyle/>
          <a:p>
            <a:pPr algn="ctr"/>
            <a:r>
              <a:rPr kumimoji="1" lang="ja-JP" altLang="en-US" sz="2800" b="1">
                <a:latin typeface="Meiryo" panose="020B0604030504040204" pitchFamily="34" charset="-128"/>
                <a:ea typeface="Meiryo" panose="020B0604030504040204" pitchFamily="34" charset="-128"/>
              </a:rPr>
              <a:t>抗原検査試薬</a:t>
            </a:r>
            <a:r>
              <a:rPr kumimoji="1" lang="en-US" altLang="ja-JP" sz="2800" b="1" dirty="0">
                <a:latin typeface="Meiryo" panose="020B0604030504040204" pitchFamily="34" charset="-128"/>
                <a:ea typeface="Meiryo" panose="020B0604030504040204" pitchFamily="34" charset="-128"/>
              </a:rPr>
              <a:t> </a:t>
            </a:r>
            <a:r>
              <a:rPr kumimoji="1" lang="ja-JP" altLang="en-US" sz="2800" b="1">
                <a:solidFill>
                  <a:srgbClr val="FF0000"/>
                </a:solidFill>
                <a:latin typeface="Meiryo" panose="020B0604030504040204" pitchFamily="34" charset="-128"/>
                <a:ea typeface="Meiryo" panose="020B0604030504040204" pitchFamily="34" charset="-128"/>
              </a:rPr>
              <a:t>組合用</a:t>
            </a:r>
            <a:r>
              <a:rPr kumimoji="1" lang="en-US" altLang="ja-JP" sz="2800" b="1" dirty="0">
                <a:latin typeface="Meiryo" panose="020B0604030504040204" pitchFamily="34" charset="-128"/>
                <a:ea typeface="Meiryo" panose="020B0604030504040204" pitchFamily="34" charset="-128"/>
              </a:rPr>
              <a:t> </a:t>
            </a:r>
            <a:r>
              <a:rPr kumimoji="1" lang="ja-JP" altLang="en-US" sz="2800" b="1">
                <a:latin typeface="Meiryo" panose="020B0604030504040204" pitchFamily="34" charset="-128"/>
                <a:ea typeface="Meiryo" panose="020B0604030504040204" pitchFamily="34" charset="-128"/>
              </a:rPr>
              <a:t>注文書</a:t>
            </a:r>
            <a:r>
              <a:rPr kumimoji="1" lang="en-US" altLang="ja-JP" sz="2000" b="1" dirty="0">
                <a:latin typeface="Meiryo" panose="020B0604030504040204" pitchFamily="34" charset="-128"/>
                <a:ea typeface="Meiryo" panose="020B0604030504040204" pitchFamily="34" charset="-128"/>
              </a:rPr>
              <a:t>(</a:t>
            </a:r>
            <a:r>
              <a:rPr kumimoji="1" lang="ja-JP" altLang="en-US" sz="2000" b="1">
                <a:latin typeface="Meiryo" panose="020B0604030504040204" pitchFamily="34" charset="-128"/>
                <a:ea typeface="Meiryo" panose="020B0604030504040204" pitchFamily="34" charset="-128"/>
              </a:rPr>
              <a:t>注文書①</a:t>
            </a:r>
            <a:r>
              <a:rPr kumimoji="1" lang="en-US" altLang="ja-JP" sz="2000" b="1" dirty="0">
                <a:latin typeface="Meiryo" panose="020B0604030504040204" pitchFamily="34" charset="-128"/>
                <a:ea typeface="Meiryo" panose="020B0604030504040204" pitchFamily="34" charset="-128"/>
              </a:rPr>
              <a:t>)</a:t>
            </a:r>
          </a:p>
        </p:txBody>
      </p:sp>
      <p:sp>
        <p:nvSpPr>
          <p:cNvPr id="8" name="正方形/長方形 7">
            <a:extLst>
              <a:ext uri="{FF2B5EF4-FFF2-40B4-BE49-F238E27FC236}">
                <a16:creationId xmlns:a16="http://schemas.microsoft.com/office/drawing/2014/main" id="{88A4AD7A-4C0E-9D43-96F5-4EFCA461FC83}"/>
              </a:ext>
            </a:extLst>
          </p:cNvPr>
          <p:cNvSpPr/>
          <p:nvPr/>
        </p:nvSpPr>
        <p:spPr>
          <a:xfrm>
            <a:off x="327549" y="4080164"/>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組合名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B3373081-7BC3-3146-A61C-F9E0C064233E}"/>
              </a:ext>
            </a:extLst>
          </p:cNvPr>
          <p:cNvSpPr/>
          <p:nvPr/>
        </p:nvSpPr>
        <p:spPr>
          <a:xfrm>
            <a:off x="1536700" y="4080164"/>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0" name="正方形/長方形 9">
            <a:extLst>
              <a:ext uri="{FF2B5EF4-FFF2-40B4-BE49-F238E27FC236}">
                <a16:creationId xmlns:a16="http://schemas.microsoft.com/office/drawing/2014/main" id="{D2253F09-55F1-4246-8DE6-65B2A22C0790}"/>
              </a:ext>
            </a:extLst>
          </p:cNvPr>
          <p:cNvSpPr/>
          <p:nvPr/>
        </p:nvSpPr>
        <p:spPr>
          <a:xfrm>
            <a:off x="3275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代表者名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1" name="正方形/長方形 10">
            <a:extLst>
              <a:ext uri="{FF2B5EF4-FFF2-40B4-BE49-F238E27FC236}">
                <a16:creationId xmlns:a16="http://schemas.microsoft.com/office/drawing/2014/main" id="{FAD8AB76-8FAA-8947-BE17-551BDECA695C}"/>
              </a:ext>
            </a:extLst>
          </p:cNvPr>
          <p:cNvSpPr/>
          <p:nvPr/>
        </p:nvSpPr>
        <p:spPr>
          <a:xfrm>
            <a:off x="15366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2" name="正方形/長方形 11">
            <a:extLst>
              <a:ext uri="{FF2B5EF4-FFF2-40B4-BE49-F238E27FC236}">
                <a16:creationId xmlns:a16="http://schemas.microsoft.com/office/drawing/2014/main" id="{34D47C98-4A02-BF44-88E7-3F388E65DD30}"/>
              </a:ext>
            </a:extLst>
          </p:cNvPr>
          <p:cNvSpPr/>
          <p:nvPr/>
        </p:nvSpPr>
        <p:spPr>
          <a:xfrm>
            <a:off x="35787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担当者名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3" name="正方形/長方形 12">
            <a:extLst>
              <a:ext uri="{FF2B5EF4-FFF2-40B4-BE49-F238E27FC236}">
                <a16:creationId xmlns:a16="http://schemas.microsoft.com/office/drawing/2014/main" id="{65C254BF-AE86-CE42-B9CA-9945C6451655}"/>
              </a:ext>
            </a:extLst>
          </p:cNvPr>
          <p:cNvSpPr/>
          <p:nvPr/>
        </p:nvSpPr>
        <p:spPr>
          <a:xfrm>
            <a:off x="47878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4" name="正方形/長方形 13">
            <a:extLst>
              <a:ext uri="{FF2B5EF4-FFF2-40B4-BE49-F238E27FC236}">
                <a16:creationId xmlns:a16="http://schemas.microsoft.com/office/drawing/2014/main" id="{D68C799D-773C-A14D-B65F-D28C356C5568}"/>
              </a:ext>
            </a:extLst>
          </p:cNvPr>
          <p:cNvSpPr/>
          <p:nvPr/>
        </p:nvSpPr>
        <p:spPr>
          <a:xfrm>
            <a:off x="3275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電　話</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5" name="正方形/長方形 14">
            <a:extLst>
              <a:ext uri="{FF2B5EF4-FFF2-40B4-BE49-F238E27FC236}">
                <a16:creationId xmlns:a16="http://schemas.microsoft.com/office/drawing/2014/main" id="{72991EE5-0D91-D94A-9BE9-2873420C57AC}"/>
              </a:ext>
            </a:extLst>
          </p:cNvPr>
          <p:cNvSpPr/>
          <p:nvPr/>
        </p:nvSpPr>
        <p:spPr>
          <a:xfrm>
            <a:off x="15366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6" name="正方形/長方形 15">
            <a:extLst>
              <a:ext uri="{FF2B5EF4-FFF2-40B4-BE49-F238E27FC236}">
                <a16:creationId xmlns:a16="http://schemas.microsoft.com/office/drawing/2014/main" id="{4B2AB72B-703E-0B43-AD62-545A1811E5E0}"/>
              </a:ext>
            </a:extLst>
          </p:cNvPr>
          <p:cNvSpPr/>
          <p:nvPr/>
        </p:nvSpPr>
        <p:spPr>
          <a:xfrm>
            <a:off x="35787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FAX</a:t>
            </a:r>
          </a:p>
        </p:txBody>
      </p:sp>
      <p:sp>
        <p:nvSpPr>
          <p:cNvPr id="17" name="正方形/長方形 16">
            <a:extLst>
              <a:ext uri="{FF2B5EF4-FFF2-40B4-BE49-F238E27FC236}">
                <a16:creationId xmlns:a16="http://schemas.microsoft.com/office/drawing/2014/main" id="{341BF09D-B699-0F45-9199-E0ECA484B131}"/>
              </a:ext>
            </a:extLst>
          </p:cNvPr>
          <p:cNvSpPr/>
          <p:nvPr/>
        </p:nvSpPr>
        <p:spPr>
          <a:xfrm>
            <a:off x="47878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8" name="正方形/長方形 17">
            <a:extLst>
              <a:ext uri="{FF2B5EF4-FFF2-40B4-BE49-F238E27FC236}">
                <a16:creationId xmlns:a16="http://schemas.microsoft.com/office/drawing/2014/main" id="{ACD142D5-C32F-6F4F-A5F1-4D4F6D08D0BF}"/>
              </a:ext>
            </a:extLst>
          </p:cNvPr>
          <p:cNvSpPr/>
          <p:nvPr/>
        </p:nvSpPr>
        <p:spPr>
          <a:xfrm>
            <a:off x="327548" y="67351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Mail</a:t>
            </a:r>
          </a:p>
        </p:txBody>
      </p:sp>
      <p:sp>
        <p:nvSpPr>
          <p:cNvPr id="19" name="正方形/長方形 18">
            <a:extLst>
              <a:ext uri="{FF2B5EF4-FFF2-40B4-BE49-F238E27FC236}">
                <a16:creationId xmlns:a16="http://schemas.microsoft.com/office/drawing/2014/main" id="{539E82CC-8EA7-BC4C-A8AA-8D6AB6817E38}"/>
              </a:ext>
            </a:extLst>
          </p:cNvPr>
          <p:cNvSpPr/>
          <p:nvPr/>
        </p:nvSpPr>
        <p:spPr>
          <a:xfrm>
            <a:off x="1536699" y="6735199"/>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0" name="正方形/長方形 19">
            <a:extLst>
              <a:ext uri="{FF2B5EF4-FFF2-40B4-BE49-F238E27FC236}">
                <a16:creationId xmlns:a16="http://schemas.microsoft.com/office/drawing/2014/main" id="{9F6A3358-2F95-9541-BDEB-A8B410CE98F9}"/>
              </a:ext>
            </a:extLst>
          </p:cNvPr>
          <p:cNvSpPr/>
          <p:nvPr/>
        </p:nvSpPr>
        <p:spPr>
          <a:xfrm>
            <a:off x="327549" y="4509164"/>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所在地</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21" name="正方形/長方形 20">
            <a:extLst>
              <a:ext uri="{FF2B5EF4-FFF2-40B4-BE49-F238E27FC236}">
                <a16:creationId xmlns:a16="http://schemas.microsoft.com/office/drawing/2014/main" id="{C5FF4A2D-AC26-D34E-A8EB-7008A88703DA}"/>
              </a:ext>
            </a:extLst>
          </p:cNvPr>
          <p:cNvSpPr/>
          <p:nvPr/>
        </p:nvSpPr>
        <p:spPr>
          <a:xfrm>
            <a:off x="1536700" y="4509165"/>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2" name="正方形/長方形 21">
            <a:extLst>
              <a:ext uri="{FF2B5EF4-FFF2-40B4-BE49-F238E27FC236}">
                <a16:creationId xmlns:a16="http://schemas.microsoft.com/office/drawing/2014/main" id="{234AC40F-A7F5-7C42-9C08-DD98AEAB56D4}"/>
              </a:ext>
            </a:extLst>
          </p:cNvPr>
          <p:cNvSpPr/>
          <p:nvPr/>
        </p:nvSpPr>
        <p:spPr>
          <a:xfrm>
            <a:off x="327549" y="362806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注文日時</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3" name="正方形/長方形 22">
            <a:extLst>
              <a:ext uri="{FF2B5EF4-FFF2-40B4-BE49-F238E27FC236}">
                <a16:creationId xmlns:a16="http://schemas.microsoft.com/office/drawing/2014/main" id="{B690C100-1DDC-A040-95F9-9BE9E44C6CD0}"/>
              </a:ext>
            </a:extLst>
          </p:cNvPr>
          <p:cNvSpPr/>
          <p:nvPr/>
        </p:nvSpPr>
        <p:spPr>
          <a:xfrm>
            <a:off x="1536700" y="3628063"/>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panose="020B0604030504040204" pitchFamily="34" charset="-128"/>
                <a:ea typeface="Meiryo" panose="020B0604030504040204" pitchFamily="34" charset="-128"/>
              </a:rPr>
              <a:t>2021</a:t>
            </a:r>
            <a:r>
              <a:rPr kumimoji="1" lang="ja-JP" altLang="en-US" sz="1200" dirty="0">
                <a:solidFill>
                  <a:schemeClr val="tx1"/>
                </a:solidFill>
                <a:latin typeface="Meiryo" panose="020B0604030504040204" pitchFamily="34" charset="-128"/>
                <a:ea typeface="Meiryo" panose="020B0604030504040204" pitchFamily="34" charset="-128"/>
              </a:rPr>
              <a:t>年　　月　　日</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4" name="正方形/長方形 23">
            <a:extLst>
              <a:ext uri="{FF2B5EF4-FFF2-40B4-BE49-F238E27FC236}">
                <a16:creationId xmlns:a16="http://schemas.microsoft.com/office/drawing/2014/main" id="{2086E9AC-D2D6-4F44-82DE-2470D23E28FA}"/>
              </a:ext>
            </a:extLst>
          </p:cNvPr>
          <p:cNvSpPr/>
          <p:nvPr/>
        </p:nvSpPr>
        <p:spPr>
          <a:xfrm>
            <a:off x="3578749" y="3628063"/>
            <a:ext cx="1209151" cy="3429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受付番号</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5" name="正方形/長方形 24">
            <a:extLst>
              <a:ext uri="{FF2B5EF4-FFF2-40B4-BE49-F238E27FC236}">
                <a16:creationId xmlns:a16="http://schemas.microsoft.com/office/drawing/2014/main" id="{A0ADB91D-ECA5-1140-B094-EE659D4E2006}"/>
              </a:ext>
            </a:extLst>
          </p:cNvPr>
          <p:cNvSpPr/>
          <p:nvPr/>
        </p:nvSpPr>
        <p:spPr>
          <a:xfrm>
            <a:off x="4787900" y="3628063"/>
            <a:ext cx="1892300" cy="3429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3D8BF141-0741-E244-8F05-63F57C35B16B}"/>
              </a:ext>
            </a:extLst>
          </p:cNvPr>
          <p:cNvSpPr/>
          <p:nvPr/>
        </p:nvSpPr>
        <p:spPr>
          <a:xfrm>
            <a:off x="327549" y="2108768"/>
            <a:ext cx="1209151" cy="1333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注文時の</a:t>
            </a:r>
            <a:endParaRPr kumimoji="1" lang="en-US" altLang="ja-JP" sz="1200" b="1" dirty="0">
              <a:solidFill>
                <a:schemeClr val="tx1"/>
              </a:solidFill>
              <a:latin typeface="Meiryo" panose="020B0604030504040204" pitchFamily="34" charset="-128"/>
              <a:ea typeface="Meiryo" panose="020B0604030504040204" pitchFamily="34" charset="-128"/>
            </a:endParaRPr>
          </a:p>
          <a:p>
            <a:pPr algn="ctr"/>
            <a:r>
              <a:rPr kumimoji="1" lang="ja-JP" altLang="en-US" sz="1200" b="1">
                <a:solidFill>
                  <a:schemeClr val="tx1"/>
                </a:solidFill>
                <a:latin typeface="Meiryo" panose="020B0604030504040204" pitchFamily="34" charset="-128"/>
                <a:ea typeface="Meiryo" panose="020B0604030504040204" pitchFamily="34" charset="-128"/>
              </a:rPr>
              <a:t>注意点</a:t>
            </a:r>
            <a:endParaRPr kumimoji="1" lang="en-US" altLang="ja-JP" sz="900" b="1" dirty="0">
              <a:solidFill>
                <a:schemeClr val="tx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id="{909B709B-0A42-454F-A4DA-E307712AD563}"/>
              </a:ext>
            </a:extLst>
          </p:cNvPr>
          <p:cNvSpPr/>
          <p:nvPr/>
        </p:nvSpPr>
        <p:spPr>
          <a:xfrm>
            <a:off x="1536700" y="2108768"/>
            <a:ext cx="5143500" cy="13336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注文単位数</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p>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　１ロット</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20</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回分　２６，４００円</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税込</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＋配送料</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支払方法</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　商品に請求書を同封致します。確認後、代金をお振込み下さい。</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p:txBody>
      </p:sp>
      <p:sp>
        <p:nvSpPr>
          <p:cNvPr id="42" name="角丸四角形 41">
            <a:extLst>
              <a:ext uri="{FF2B5EF4-FFF2-40B4-BE49-F238E27FC236}">
                <a16:creationId xmlns:a16="http://schemas.microsoft.com/office/drawing/2014/main" id="{C58F35B7-7567-9647-8A3F-295CF3F69618}"/>
              </a:ext>
            </a:extLst>
          </p:cNvPr>
          <p:cNvSpPr/>
          <p:nvPr/>
        </p:nvSpPr>
        <p:spPr>
          <a:xfrm>
            <a:off x="327548" y="8670455"/>
            <a:ext cx="6352651" cy="1076517"/>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E093148-C5C1-4141-83C9-11E90BF400FC}"/>
              </a:ext>
            </a:extLst>
          </p:cNvPr>
          <p:cNvSpPr txBox="1"/>
          <p:nvPr/>
        </p:nvSpPr>
        <p:spPr>
          <a:xfrm>
            <a:off x="681935" y="8490238"/>
            <a:ext cx="968445" cy="323165"/>
          </a:xfrm>
          <a:prstGeom prst="rect">
            <a:avLst/>
          </a:prstGeom>
          <a:solidFill>
            <a:schemeClr val="bg1"/>
          </a:solidFill>
        </p:spPr>
        <p:txBody>
          <a:bodyPr wrap="square" rtlCol="0">
            <a:spAutoFit/>
          </a:bodyPr>
          <a:lstStyle/>
          <a:p>
            <a:r>
              <a:rPr kumimoji="1" lang="ja-JP" altLang="en-US" sz="1500" b="1">
                <a:latin typeface="Meiryo" panose="020B0604030504040204" pitchFamily="34" charset="-128"/>
                <a:ea typeface="Meiryo" panose="020B0604030504040204" pitchFamily="34" charset="-128"/>
              </a:rPr>
              <a:t>●問合先</a:t>
            </a:r>
          </a:p>
        </p:txBody>
      </p:sp>
      <p:sp>
        <p:nvSpPr>
          <p:cNvPr id="54" name="正方形/長方形 53">
            <a:extLst>
              <a:ext uri="{FF2B5EF4-FFF2-40B4-BE49-F238E27FC236}">
                <a16:creationId xmlns:a16="http://schemas.microsoft.com/office/drawing/2014/main" id="{9FA2BDEC-1D6D-F04E-AB09-0E84E656643B}"/>
              </a:ext>
            </a:extLst>
          </p:cNvPr>
          <p:cNvSpPr/>
          <p:nvPr/>
        </p:nvSpPr>
        <p:spPr>
          <a:xfrm>
            <a:off x="327548" y="5315913"/>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商品の送付先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55" name="正方形/長方形 54">
            <a:extLst>
              <a:ext uri="{FF2B5EF4-FFF2-40B4-BE49-F238E27FC236}">
                <a16:creationId xmlns:a16="http://schemas.microsoft.com/office/drawing/2014/main" id="{3AA44479-DE16-174E-933A-A7C3745DB832}"/>
              </a:ext>
            </a:extLst>
          </p:cNvPr>
          <p:cNvSpPr/>
          <p:nvPr/>
        </p:nvSpPr>
        <p:spPr>
          <a:xfrm>
            <a:off x="1536699" y="5317544"/>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56" name="テキスト ボックス 55">
            <a:extLst>
              <a:ext uri="{FF2B5EF4-FFF2-40B4-BE49-F238E27FC236}">
                <a16:creationId xmlns:a16="http://schemas.microsoft.com/office/drawing/2014/main" id="{FA699545-6410-1445-93E1-96AE7A384389}"/>
              </a:ext>
            </a:extLst>
          </p:cNvPr>
          <p:cNvSpPr txBox="1"/>
          <p:nvPr/>
        </p:nvSpPr>
        <p:spPr>
          <a:xfrm>
            <a:off x="327548" y="5064267"/>
            <a:ext cx="6352651" cy="261610"/>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商品の送り先が同上と異なる場合はご記入ください。</a:t>
            </a:r>
          </a:p>
        </p:txBody>
      </p:sp>
      <p:sp>
        <p:nvSpPr>
          <p:cNvPr id="59" name="正方形/長方形 58">
            <a:extLst>
              <a:ext uri="{FF2B5EF4-FFF2-40B4-BE49-F238E27FC236}">
                <a16:creationId xmlns:a16="http://schemas.microsoft.com/office/drawing/2014/main" id="{FF062208-F7D6-4E49-8D83-19D872B152B7}"/>
              </a:ext>
            </a:extLst>
          </p:cNvPr>
          <p:cNvSpPr/>
          <p:nvPr/>
        </p:nvSpPr>
        <p:spPr>
          <a:xfrm>
            <a:off x="327548" y="720495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0" name="正方形/長方形 59">
            <a:extLst>
              <a:ext uri="{FF2B5EF4-FFF2-40B4-BE49-F238E27FC236}">
                <a16:creationId xmlns:a16="http://schemas.microsoft.com/office/drawing/2014/main" id="{9BDCCD2F-2473-D646-9C92-FA9A944D7D23}"/>
              </a:ext>
            </a:extLst>
          </p:cNvPr>
          <p:cNvSpPr/>
          <p:nvPr/>
        </p:nvSpPr>
        <p:spPr>
          <a:xfrm>
            <a:off x="1536699" y="7204953"/>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1" name="テキスト ボックス 60">
            <a:extLst>
              <a:ext uri="{FF2B5EF4-FFF2-40B4-BE49-F238E27FC236}">
                <a16:creationId xmlns:a16="http://schemas.microsoft.com/office/drawing/2014/main" id="{9FCA41FF-CD4D-2841-9B7E-5C13243AC6EE}"/>
              </a:ext>
            </a:extLst>
          </p:cNvPr>
          <p:cNvSpPr txBox="1"/>
          <p:nvPr/>
        </p:nvSpPr>
        <p:spPr>
          <a:xfrm>
            <a:off x="3211551" y="7186236"/>
            <a:ext cx="3468648" cy="323165"/>
          </a:xfrm>
          <a:prstGeom prst="rect">
            <a:avLst/>
          </a:prstGeom>
          <a:noFill/>
        </p:spPr>
        <p:txBody>
          <a:bodyPr wrap="square" rtlCol="0">
            <a:spAutoFit/>
          </a:bodyPr>
          <a:lstStyle/>
          <a:p>
            <a:r>
              <a:rPr kumimoji="1" lang="ja-JP" altLang="en-US" sz="1500" b="1" dirty="0">
                <a:latin typeface="Meiryo" panose="020B0604030504040204" pitchFamily="34" charset="-128"/>
                <a:ea typeface="Meiryo" panose="020B0604030504040204" pitchFamily="34" charset="-128"/>
              </a:rPr>
              <a:t>ロット</a:t>
            </a:r>
            <a:r>
              <a:rPr kumimoji="1" lang="en-US" altLang="ja-JP" sz="1500" b="1" dirty="0">
                <a:latin typeface="Meiryo" panose="020B0604030504040204" pitchFamily="34" charset="-128"/>
                <a:ea typeface="Meiryo" panose="020B0604030504040204" pitchFamily="34" charset="-128"/>
              </a:rPr>
              <a:t> ×</a:t>
            </a:r>
            <a:r>
              <a:rPr kumimoji="1" lang="ja-JP" altLang="en-US" sz="1500" b="1" dirty="0">
                <a:latin typeface="Meiryo" panose="020B0604030504040204" pitchFamily="34" charset="-128"/>
                <a:ea typeface="Meiryo" panose="020B0604030504040204" pitchFamily="34" charset="-128"/>
              </a:rPr>
              <a:t> </a:t>
            </a:r>
            <a:r>
              <a:rPr kumimoji="1" lang="en-US" altLang="ja-JP" sz="1500" b="1" dirty="0">
                <a:latin typeface="Meiryo" panose="020B0604030504040204" pitchFamily="34" charset="-128"/>
                <a:ea typeface="Meiryo" panose="020B0604030504040204" pitchFamily="34" charset="-128"/>
              </a:rPr>
              <a:t> </a:t>
            </a:r>
            <a:r>
              <a:rPr kumimoji="1" lang="ja-JP" altLang="en-US" sz="1500" b="1" dirty="0">
                <a:latin typeface="Meiryo" panose="020B0604030504040204" pitchFamily="34" charset="-128"/>
                <a:ea typeface="Meiryo" panose="020B0604030504040204" pitchFamily="34" charset="-128"/>
              </a:rPr>
              <a:t>２６，４００円</a:t>
            </a:r>
            <a:r>
              <a:rPr kumimoji="1" lang="en-US" altLang="ja-JP" sz="1500" b="1" dirty="0">
                <a:latin typeface="Meiryo" panose="020B0604030504040204" pitchFamily="34" charset="-128"/>
                <a:ea typeface="Meiryo" panose="020B0604030504040204" pitchFamily="34" charset="-128"/>
              </a:rPr>
              <a:t>(</a:t>
            </a:r>
            <a:r>
              <a:rPr kumimoji="1" lang="ja-JP" altLang="en-US" sz="1500" b="1" dirty="0">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dirty="0">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id="{D7EA6AF5-41F8-4E4C-BE6A-AD404E074580}"/>
              </a:ext>
            </a:extLst>
          </p:cNvPr>
          <p:cNvSpPr/>
          <p:nvPr/>
        </p:nvSpPr>
        <p:spPr>
          <a:xfrm>
            <a:off x="327548" y="76350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注文額合計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id="{63CC70F8-37B3-CE42-9E52-CE6A6FDD7244}"/>
              </a:ext>
            </a:extLst>
          </p:cNvPr>
          <p:cNvSpPr/>
          <p:nvPr/>
        </p:nvSpPr>
        <p:spPr>
          <a:xfrm>
            <a:off x="1536699" y="7635099"/>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4" name="テキスト ボックス 63">
            <a:extLst>
              <a:ext uri="{FF2B5EF4-FFF2-40B4-BE49-F238E27FC236}">
                <a16:creationId xmlns:a16="http://schemas.microsoft.com/office/drawing/2014/main" id="{3CE5FE0B-D35F-E449-A53B-ADD6389D35D0}"/>
              </a:ext>
            </a:extLst>
          </p:cNvPr>
          <p:cNvSpPr txBox="1"/>
          <p:nvPr/>
        </p:nvSpPr>
        <p:spPr>
          <a:xfrm>
            <a:off x="3211551" y="7682991"/>
            <a:ext cx="3468648" cy="323165"/>
          </a:xfrm>
          <a:prstGeom prst="rect">
            <a:avLst/>
          </a:prstGeom>
          <a:noFill/>
        </p:spPr>
        <p:txBody>
          <a:bodyPr wrap="square" rtlCol="0">
            <a:spAutoFit/>
          </a:bodyPr>
          <a:lstStyle/>
          <a:p>
            <a:r>
              <a:rPr kumimoji="1" lang="ja-JP" altLang="en-US" sz="1500" b="1">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a:latin typeface="Meiryo" panose="020B0604030504040204" pitchFamily="34" charset="-128"/>
              <a:ea typeface="Meiryo" panose="020B0604030504040204" pitchFamily="34" charset="-128"/>
            </a:endParaRPr>
          </a:p>
        </p:txBody>
      </p:sp>
      <p:sp>
        <p:nvSpPr>
          <p:cNvPr id="65" name="テキスト ボックス 64">
            <a:extLst>
              <a:ext uri="{FF2B5EF4-FFF2-40B4-BE49-F238E27FC236}">
                <a16:creationId xmlns:a16="http://schemas.microsoft.com/office/drawing/2014/main" id="{F806B771-ED90-F049-9E17-82D8BF39B77D}"/>
              </a:ext>
            </a:extLst>
          </p:cNvPr>
          <p:cNvSpPr txBox="1"/>
          <p:nvPr/>
        </p:nvSpPr>
        <p:spPr>
          <a:xfrm>
            <a:off x="252673" y="8037330"/>
            <a:ext cx="6352651" cy="430887"/>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dirty="0">
                <a:latin typeface="Meiryo" panose="020B0604030504040204" pitchFamily="34" charset="-128"/>
                <a:ea typeface="Meiryo" panose="020B0604030504040204" pitchFamily="34" charset="-128"/>
              </a:rPr>
              <a:t>商品のお届け日数は、おおよそ７日程度を見込んでください。　　　　　　　　　　　　　　　　　配送状況で遅れる場合がありますことをあらかじめお断り申し上げます。</a:t>
            </a:r>
          </a:p>
        </p:txBody>
      </p:sp>
    </p:spTree>
    <p:extLst>
      <p:ext uri="{BB962C8B-B14F-4D97-AF65-F5344CB8AC3E}">
        <p14:creationId xmlns:p14="http://schemas.microsoft.com/office/powerpoint/2010/main" val="208844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726869-FB49-0142-8AEA-E3A97B4CDBA8}"/>
              </a:ext>
            </a:extLst>
          </p:cNvPr>
          <p:cNvSpPr txBox="1"/>
          <p:nvPr/>
        </p:nvSpPr>
        <p:spPr>
          <a:xfrm>
            <a:off x="0" y="159027"/>
            <a:ext cx="6858000" cy="861774"/>
          </a:xfrm>
          <a:prstGeom prst="rect">
            <a:avLst/>
          </a:prstGeom>
          <a:noFill/>
        </p:spPr>
        <p:txBody>
          <a:bodyPr wrap="square" rtlCol="0">
            <a:spAutoFit/>
          </a:bodyPr>
          <a:lstStyle/>
          <a:p>
            <a:pPr lvl="1"/>
            <a:r>
              <a:rPr kumimoji="1" lang="en-US" altLang="ja-JP" sz="2500" b="1" dirty="0">
                <a:latin typeface="Meiryo" panose="020B0604030504040204" pitchFamily="34" charset="-128"/>
                <a:ea typeface="Meiryo" panose="020B0604030504040204" pitchFamily="34" charset="-128"/>
              </a:rPr>
              <a:t>FAX : </a:t>
            </a:r>
            <a:r>
              <a:rPr kumimoji="1" lang="ja-JP" altLang="en-US" sz="2500" b="1" dirty="0">
                <a:latin typeface="Meiryo" panose="020B0604030504040204" pitchFamily="34" charset="-128"/>
                <a:ea typeface="Meiryo" panose="020B0604030504040204" pitchFamily="34" charset="-128"/>
              </a:rPr>
              <a:t>０２７６－７３－７４３３</a:t>
            </a:r>
            <a:endParaRPr kumimoji="1" lang="en-US" altLang="ja-JP" sz="2500" b="1" dirty="0">
              <a:latin typeface="Meiryo" panose="020B0604030504040204" pitchFamily="34" charset="-128"/>
              <a:ea typeface="Meiryo" panose="020B0604030504040204" pitchFamily="34" charset="-128"/>
            </a:endParaRPr>
          </a:p>
          <a:p>
            <a:pPr lvl="1"/>
            <a:r>
              <a:rPr kumimoji="1" lang="en-US" altLang="ja-JP" sz="2500" b="1" dirty="0">
                <a:latin typeface="Meiryo" panose="020B0604030504040204" pitchFamily="34" charset="-128"/>
                <a:ea typeface="Meiryo" panose="020B0604030504040204" pitchFamily="34" charset="-128"/>
              </a:rPr>
              <a:t>Mail : info@ </a:t>
            </a:r>
            <a:r>
              <a:rPr kumimoji="1" lang="en-US" altLang="ja-JP" sz="2500" b="1" dirty="0" err="1">
                <a:latin typeface="Meiryo" panose="020B0604030504040204" pitchFamily="34" charset="-128"/>
                <a:ea typeface="Meiryo" panose="020B0604030504040204" pitchFamily="34" charset="-128"/>
              </a:rPr>
              <a:t>info@skt-a.co.jp</a:t>
            </a:r>
            <a:endParaRPr kumimoji="1" lang="ja-JP" altLang="en-US" sz="2500" b="1" dirty="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A428CEE4-2342-FB42-95A9-A31C6C1FA5D8}"/>
              </a:ext>
            </a:extLst>
          </p:cNvPr>
          <p:cNvSpPr txBox="1"/>
          <p:nvPr/>
        </p:nvSpPr>
        <p:spPr>
          <a:xfrm>
            <a:off x="327549" y="1020801"/>
            <a:ext cx="6202902" cy="367408"/>
          </a:xfrm>
          <a:prstGeom prst="rect">
            <a:avLst/>
          </a:prstGeom>
          <a:noFill/>
        </p:spPr>
        <p:txBody>
          <a:bodyPr wrap="square" rtlCol="0">
            <a:spAutoFit/>
          </a:bodyPr>
          <a:lstStyle/>
          <a:p>
            <a:pPr>
              <a:lnSpc>
                <a:spcPct val="150000"/>
              </a:lnSpc>
            </a:pPr>
            <a:r>
              <a:rPr kumimoji="1" lang="ja-JP" altLang="en-US" sz="1300">
                <a:latin typeface="Meiryo" panose="020B0604030504040204" pitchFamily="34" charset="-128"/>
                <a:ea typeface="Meiryo" panose="020B0604030504040204" pitchFamily="34" charset="-128"/>
              </a:rPr>
              <a:t>申し込まれる方は、以下をご記入いただき、</a:t>
            </a:r>
            <a:r>
              <a:rPr kumimoji="1" lang="en-US" altLang="ja-JP" sz="1300" dirty="0">
                <a:latin typeface="Meiryo" panose="020B0604030504040204" pitchFamily="34" charset="-128"/>
                <a:ea typeface="Meiryo" panose="020B0604030504040204" pitchFamily="34" charset="-128"/>
              </a:rPr>
              <a:t>FAX</a:t>
            </a:r>
            <a:r>
              <a:rPr kumimoji="1" lang="ja-JP" altLang="en-US" sz="1300">
                <a:latin typeface="Meiryo" panose="020B0604030504040204" pitchFamily="34" charset="-128"/>
                <a:ea typeface="Meiryo" panose="020B0604030504040204" pitchFamily="34" charset="-128"/>
              </a:rPr>
              <a:t>かメールでお送りください。</a:t>
            </a:r>
            <a:endParaRPr kumimoji="1" lang="en-US" altLang="ja-JP" sz="1300" dirty="0">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4F9A1E03-F8D6-1645-8EE4-7868F22198CB}"/>
              </a:ext>
            </a:extLst>
          </p:cNvPr>
          <p:cNvSpPr txBox="1"/>
          <p:nvPr/>
        </p:nvSpPr>
        <p:spPr>
          <a:xfrm>
            <a:off x="0" y="1550504"/>
            <a:ext cx="6858000" cy="523220"/>
          </a:xfrm>
          <a:prstGeom prst="rect">
            <a:avLst/>
          </a:prstGeom>
          <a:noFill/>
        </p:spPr>
        <p:txBody>
          <a:bodyPr wrap="square" rtlCol="0">
            <a:spAutoFit/>
          </a:bodyPr>
          <a:lstStyle/>
          <a:p>
            <a:pPr algn="ctr"/>
            <a:r>
              <a:rPr kumimoji="1" lang="ja-JP" altLang="en-US" sz="2800" b="1">
                <a:latin typeface="Meiryo" panose="020B0604030504040204" pitchFamily="34" charset="-128"/>
                <a:ea typeface="Meiryo" panose="020B0604030504040204" pitchFamily="34" charset="-128"/>
              </a:rPr>
              <a:t>抗原検査試薬</a:t>
            </a:r>
            <a:r>
              <a:rPr kumimoji="1" lang="en-US" altLang="ja-JP" sz="2800" b="1" dirty="0">
                <a:latin typeface="Meiryo" panose="020B0604030504040204" pitchFamily="34" charset="-128"/>
                <a:ea typeface="Meiryo" panose="020B0604030504040204" pitchFamily="34" charset="-128"/>
              </a:rPr>
              <a:t> </a:t>
            </a:r>
            <a:r>
              <a:rPr kumimoji="1" lang="ja-JP" altLang="en-US" sz="2800" b="1">
                <a:solidFill>
                  <a:srgbClr val="FF0000"/>
                </a:solidFill>
                <a:latin typeface="Meiryo" panose="020B0604030504040204" pitchFamily="34" charset="-128"/>
                <a:ea typeface="Meiryo" panose="020B0604030504040204" pitchFamily="34" charset="-128"/>
              </a:rPr>
              <a:t>施設用</a:t>
            </a:r>
            <a:r>
              <a:rPr kumimoji="1" lang="en-US" altLang="ja-JP" sz="2800" b="1" dirty="0">
                <a:solidFill>
                  <a:srgbClr val="FF0000"/>
                </a:solidFill>
                <a:latin typeface="Meiryo" panose="020B0604030504040204" pitchFamily="34" charset="-128"/>
                <a:ea typeface="Meiryo" panose="020B0604030504040204" pitchFamily="34" charset="-128"/>
              </a:rPr>
              <a:t> </a:t>
            </a:r>
            <a:r>
              <a:rPr kumimoji="1" lang="ja-JP" altLang="en-US" sz="2800" b="1">
                <a:latin typeface="Meiryo" panose="020B0604030504040204" pitchFamily="34" charset="-128"/>
                <a:ea typeface="Meiryo" panose="020B0604030504040204" pitchFamily="34" charset="-128"/>
              </a:rPr>
              <a:t>注文書</a:t>
            </a:r>
            <a:r>
              <a:rPr kumimoji="1" lang="en-US" altLang="ja-JP" sz="2000" b="1" dirty="0">
                <a:latin typeface="Meiryo" panose="020B0604030504040204" pitchFamily="34" charset="-128"/>
                <a:ea typeface="Meiryo" panose="020B0604030504040204" pitchFamily="34" charset="-128"/>
              </a:rPr>
              <a:t>(</a:t>
            </a:r>
            <a:r>
              <a:rPr kumimoji="1" lang="ja-JP" altLang="en-US" sz="2000" b="1">
                <a:latin typeface="Meiryo" panose="020B0604030504040204" pitchFamily="34" charset="-128"/>
                <a:ea typeface="Meiryo" panose="020B0604030504040204" pitchFamily="34" charset="-128"/>
              </a:rPr>
              <a:t>注文書②</a:t>
            </a:r>
            <a:r>
              <a:rPr kumimoji="1" lang="en-US" altLang="ja-JP" sz="2000" b="1" dirty="0">
                <a:latin typeface="Meiryo" panose="020B0604030504040204" pitchFamily="34" charset="-128"/>
                <a:ea typeface="Meiryo" panose="020B0604030504040204" pitchFamily="34" charset="-128"/>
              </a:rPr>
              <a:t>)</a:t>
            </a:r>
          </a:p>
        </p:txBody>
      </p:sp>
      <p:sp>
        <p:nvSpPr>
          <p:cNvPr id="8" name="正方形/長方形 7">
            <a:extLst>
              <a:ext uri="{FF2B5EF4-FFF2-40B4-BE49-F238E27FC236}">
                <a16:creationId xmlns:a16="http://schemas.microsoft.com/office/drawing/2014/main" id="{88A4AD7A-4C0E-9D43-96F5-4EFCA461FC83}"/>
              </a:ext>
            </a:extLst>
          </p:cNvPr>
          <p:cNvSpPr/>
          <p:nvPr/>
        </p:nvSpPr>
        <p:spPr>
          <a:xfrm>
            <a:off x="327549" y="4080164"/>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施設名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B3373081-7BC3-3146-A61C-F9E0C064233E}"/>
              </a:ext>
            </a:extLst>
          </p:cNvPr>
          <p:cNvSpPr/>
          <p:nvPr/>
        </p:nvSpPr>
        <p:spPr>
          <a:xfrm>
            <a:off x="1536700" y="4080164"/>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0" name="正方形/長方形 9">
            <a:extLst>
              <a:ext uri="{FF2B5EF4-FFF2-40B4-BE49-F238E27FC236}">
                <a16:creationId xmlns:a16="http://schemas.microsoft.com/office/drawing/2014/main" id="{D2253F09-55F1-4246-8DE6-65B2A22C0790}"/>
              </a:ext>
            </a:extLst>
          </p:cNvPr>
          <p:cNvSpPr/>
          <p:nvPr/>
        </p:nvSpPr>
        <p:spPr>
          <a:xfrm>
            <a:off x="3275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代表者名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1" name="正方形/長方形 10">
            <a:extLst>
              <a:ext uri="{FF2B5EF4-FFF2-40B4-BE49-F238E27FC236}">
                <a16:creationId xmlns:a16="http://schemas.microsoft.com/office/drawing/2014/main" id="{FAD8AB76-8FAA-8947-BE17-551BDECA695C}"/>
              </a:ext>
            </a:extLst>
          </p:cNvPr>
          <p:cNvSpPr/>
          <p:nvPr/>
        </p:nvSpPr>
        <p:spPr>
          <a:xfrm>
            <a:off x="15366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2" name="正方形/長方形 11">
            <a:extLst>
              <a:ext uri="{FF2B5EF4-FFF2-40B4-BE49-F238E27FC236}">
                <a16:creationId xmlns:a16="http://schemas.microsoft.com/office/drawing/2014/main" id="{34D47C98-4A02-BF44-88E7-3F388E65DD30}"/>
              </a:ext>
            </a:extLst>
          </p:cNvPr>
          <p:cNvSpPr/>
          <p:nvPr/>
        </p:nvSpPr>
        <p:spPr>
          <a:xfrm>
            <a:off x="35787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担当者名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3" name="正方形/長方形 12">
            <a:extLst>
              <a:ext uri="{FF2B5EF4-FFF2-40B4-BE49-F238E27FC236}">
                <a16:creationId xmlns:a16="http://schemas.microsoft.com/office/drawing/2014/main" id="{65C254BF-AE86-CE42-B9CA-9945C6451655}"/>
              </a:ext>
            </a:extLst>
          </p:cNvPr>
          <p:cNvSpPr/>
          <p:nvPr/>
        </p:nvSpPr>
        <p:spPr>
          <a:xfrm>
            <a:off x="47878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4" name="正方形/長方形 13">
            <a:extLst>
              <a:ext uri="{FF2B5EF4-FFF2-40B4-BE49-F238E27FC236}">
                <a16:creationId xmlns:a16="http://schemas.microsoft.com/office/drawing/2014/main" id="{D68C799D-773C-A14D-B65F-D28C356C5568}"/>
              </a:ext>
            </a:extLst>
          </p:cNvPr>
          <p:cNvSpPr/>
          <p:nvPr/>
        </p:nvSpPr>
        <p:spPr>
          <a:xfrm>
            <a:off x="3275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電　話</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5" name="正方形/長方形 14">
            <a:extLst>
              <a:ext uri="{FF2B5EF4-FFF2-40B4-BE49-F238E27FC236}">
                <a16:creationId xmlns:a16="http://schemas.microsoft.com/office/drawing/2014/main" id="{72991EE5-0D91-D94A-9BE9-2873420C57AC}"/>
              </a:ext>
            </a:extLst>
          </p:cNvPr>
          <p:cNvSpPr/>
          <p:nvPr/>
        </p:nvSpPr>
        <p:spPr>
          <a:xfrm>
            <a:off x="15366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6" name="正方形/長方形 15">
            <a:extLst>
              <a:ext uri="{FF2B5EF4-FFF2-40B4-BE49-F238E27FC236}">
                <a16:creationId xmlns:a16="http://schemas.microsoft.com/office/drawing/2014/main" id="{4B2AB72B-703E-0B43-AD62-545A1811E5E0}"/>
              </a:ext>
            </a:extLst>
          </p:cNvPr>
          <p:cNvSpPr/>
          <p:nvPr/>
        </p:nvSpPr>
        <p:spPr>
          <a:xfrm>
            <a:off x="35787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FAX</a:t>
            </a:r>
          </a:p>
        </p:txBody>
      </p:sp>
      <p:sp>
        <p:nvSpPr>
          <p:cNvPr id="17" name="正方形/長方形 16">
            <a:extLst>
              <a:ext uri="{FF2B5EF4-FFF2-40B4-BE49-F238E27FC236}">
                <a16:creationId xmlns:a16="http://schemas.microsoft.com/office/drawing/2014/main" id="{341BF09D-B699-0F45-9199-E0ECA484B131}"/>
              </a:ext>
            </a:extLst>
          </p:cNvPr>
          <p:cNvSpPr/>
          <p:nvPr/>
        </p:nvSpPr>
        <p:spPr>
          <a:xfrm>
            <a:off x="47878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8" name="正方形/長方形 17">
            <a:extLst>
              <a:ext uri="{FF2B5EF4-FFF2-40B4-BE49-F238E27FC236}">
                <a16:creationId xmlns:a16="http://schemas.microsoft.com/office/drawing/2014/main" id="{ACD142D5-C32F-6F4F-A5F1-4D4F6D08D0BF}"/>
              </a:ext>
            </a:extLst>
          </p:cNvPr>
          <p:cNvSpPr/>
          <p:nvPr/>
        </p:nvSpPr>
        <p:spPr>
          <a:xfrm>
            <a:off x="327548" y="67351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Mail</a:t>
            </a:r>
          </a:p>
        </p:txBody>
      </p:sp>
      <p:sp>
        <p:nvSpPr>
          <p:cNvPr id="19" name="正方形/長方形 18">
            <a:extLst>
              <a:ext uri="{FF2B5EF4-FFF2-40B4-BE49-F238E27FC236}">
                <a16:creationId xmlns:a16="http://schemas.microsoft.com/office/drawing/2014/main" id="{539E82CC-8EA7-BC4C-A8AA-8D6AB6817E38}"/>
              </a:ext>
            </a:extLst>
          </p:cNvPr>
          <p:cNvSpPr/>
          <p:nvPr/>
        </p:nvSpPr>
        <p:spPr>
          <a:xfrm>
            <a:off x="1536699" y="6735199"/>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0" name="正方形/長方形 19">
            <a:extLst>
              <a:ext uri="{FF2B5EF4-FFF2-40B4-BE49-F238E27FC236}">
                <a16:creationId xmlns:a16="http://schemas.microsoft.com/office/drawing/2014/main" id="{9F6A3358-2F95-9541-BDEB-A8B410CE98F9}"/>
              </a:ext>
            </a:extLst>
          </p:cNvPr>
          <p:cNvSpPr/>
          <p:nvPr/>
        </p:nvSpPr>
        <p:spPr>
          <a:xfrm>
            <a:off x="327549" y="4509164"/>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所在地</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21" name="正方形/長方形 20">
            <a:extLst>
              <a:ext uri="{FF2B5EF4-FFF2-40B4-BE49-F238E27FC236}">
                <a16:creationId xmlns:a16="http://schemas.microsoft.com/office/drawing/2014/main" id="{C5FF4A2D-AC26-D34E-A8EB-7008A88703DA}"/>
              </a:ext>
            </a:extLst>
          </p:cNvPr>
          <p:cNvSpPr/>
          <p:nvPr/>
        </p:nvSpPr>
        <p:spPr>
          <a:xfrm>
            <a:off x="1536700" y="4509165"/>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2" name="正方形/長方形 21">
            <a:extLst>
              <a:ext uri="{FF2B5EF4-FFF2-40B4-BE49-F238E27FC236}">
                <a16:creationId xmlns:a16="http://schemas.microsoft.com/office/drawing/2014/main" id="{234AC40F-A7F5-7C42-9C08-DD98AEAB56D4}"/>
              </a:ext>
            </a:extLst>
          </p:cNvPr>
          <p:cNvSpPr/>
          <p:nvPr/>
        </p:nvSpPr>
        <p:spPr>
          <a:xfrm>
            <a:off x="327549" y="362806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注文日時</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3" name="正方形/長方形 22">
            <a:extLst>
              <a:ext uri="{FF2B5EF4-FFF2-40B4-BE49-F238E27FC236}">
                <a16:creationId xmlns:a16="http://schemas.microsoft.com/office/drawing/2014/main" id="{B690C100-1DDC-A040-95F9-9BE9E44C6CD0}"/>
              </a:ext>
            </a:extLst>
          </p:cNvPr>
          <p:cNvSpPr/>
          <p:nvPr/>
        </p:nvSpPr>
        <p:spPr>
          <a:xfrm>
            <a:off x="1536700" y="3628063"/>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panose="020B0604030504040204" pitchFamily="34" charset="-128"/>
                <a:ea typeface="Meiryo" panose="020B0604030504040204" pitchFamily="34" charset="-128"/>
              </a:rPr>
              <a:t>2021</a:t>
            </a:r>
            <a:r>
              <a:rPr kumimoji="1" lang="ja-JP" altLang="en-US" sz="1200" dirty="0">
                <a:solidFill>
                  <a:schemeClr val="tx1"/>
                </a:solidFill>
                <a:latin typeface="Meiryo" panose="020B0604030504040204" pitchFamily="34" charset="-128"/>
                <a:ea typeface="Meiryo" panose="020B0604030504040204" pitchFamily="34" charset="-128"/>
              </a:rPr>
              <a:t>年　　月　　日</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4" name="正方形/長方形 23">
            <a:extLst>
              <a:ext uri="{FF2B5EF4-FFF2-40B4-BE49-F238E27FC236}">
                <a16:creationId xmlns:a16="http://schemas.microsoft.com/office/drawing/2014/main" id="{2086E9AC-D2D6-4F44-82DE-2470D23E28FA}"/>
              </a:ext>
            </a:extLst>
          </p:cNvPr>
          <p:cNvSpPr/>
          <p:nvPr/>
        </p:nvSpPr>
        <p:spPr>
          <a:xfrm>
            <a:off x="3578749" y="3628063"/>
            <a:ext cx="1209151" cy="3429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受付番号</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5" name="正方形/長方形 24">
            <a:extLst>
              <a:ext uri="{FF2B5EF4-FFF2-40B4-BE49-F238E27FC236}">
                <a16:creationId xmlns:a16="http://schemas.microsoft.com/office/drawing/2014/main" id="{A0ADB91D-ECA5-1140-B094-EE659D4E2006}"/>
              </a:ext>
            </a:extLst>
          </p:cNvPr>
          <p:cNvSpPr/>
          <p:nvPr/>
        </p:nvSpPr>
        <p:spPr>
          <a:xfrm>
            <a:off x="4787900" y="3628063"/>
            <a:ext cx="1892300" cy="3429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3D8BF141-0741-E244-8F05-63F57C35B16B}"/>
              </a:ext>
            </a:extLst>
          </p:cNvPr>
          <p:cNvSpPr/>
          <p:nvPr/>
        </p:nvSpPr>
        <p:spPr>
          <a:xfrm>
            <a:off x="327549" y="2108768"/>
            <a:ext cx="1209151" cy="1333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注文時の</a:t>
            </a:r>
            <a:endParaRPr kumimoji="1" lang="en-US" altLang="ja-JP" sz="1200" b="1" dirty="0">
              <a:solidFill>
                <a:schemeClr val="tx1"/>
              </a:solidFill>
              <a:latin typeface="Meiryo" panose="020B0604030504040204" pitchFamily="34" charset="-128"/>
              <a:ea typeface="Meiryo" panose="020B0604030504040204" pitchFamily="34" charset="-128"/>
            </a:endParaRPr>
          </a:p>
          <a:p>
            <a:pPr algn="ctr"/>
            <a:r>
              <a:rPr kumimoji="1" lang="ja-JP" altLang="en-US" sz="1200" b="1">
                <a:solidFill>
                  <a:schemeClr val="tx1"/>
                </a:solidFill>
                <a:latin typeface="Meiryo" panose="020B0604030504040204" pitchFamily="34" charset="-128"/>
                <a:ea typeface="Meiryo" panose="020B0604030504040204" pitchFamily="34" charset="-128"/>
              </a:rPr>
              <a:t>注意点</a:t>
            </a:r>
            <a:endParaRPr kumimoji="1" lang="en-US" altLang="ja-JP" sz="900" b="1" dirty="0">
              <a:solidFill>
                <a:schemeClr val="tx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id="{909B709B-0A42-454F-A4DA-E307712AD563}"/>
              </a:ext>
            </a:extLst>
          </p:cNvPr>
          <p:cNvSpPr/>
          <p:nvPr/>
        </p:nvSpPr>
        <p:spPr>
          <a:xfrm>
            <a:off x="1536700" y="2108768"/>
            <a:ext cx="5143500" cy="13336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注文単位数</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p>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　１ロット</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20</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回分　２６，４００円</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税込</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＋配送料</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pPr>
              <a:spcAft>
                <a:spcPts val="600"/>
              </a:spcAft>
            </a:pP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支払方法</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r>
              <a:rPr kumimoji="1" lang="ja-JP" altLang="en-US" sz="1200" dirty="0">
                <a:solidFill>
                  <a:schemeClr val="tx1"/>
                </a:solidFill>
                <a:latin typeface="Hiragino Kaku Gothic Std W8" panose="020B0800000000000000" pitchFamily="34" charset="-128"/>
                <a:ea typeface="Hiragino Kaku Gothic Std W8" panose="020B0800000000000000" pitchFamily="34" charset="-128"/>
              </a:rPr>
              <a:t>　商品に請求書を同封致します。確認後、代金をお振込み下さい。</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p:txBody>
      </p:sp>
      <p:sp>
        <p:nvSpPr>
          <p:cNvPr id="42" name="角丸四角形 41">
            <a:extLst>
              <a:ext uri="{FF2B5EF4-FFF2-40B4-BE49-F238E27FC236}">
                <a16:creationId xmlns:a16="http://schemas.microsoft.com/office/drawing/2014/main" id="{C58F35B7-7567-9647-8A3F-295CF3F69618}"/>
              </a:ext>
            </a:extLst>
          </p:cNvPr>
          <p:cNvSpPr/>
          <p:nvPr/>
        </p:nvSpPr>
        <p:spPr>
          <a:xfrm>
            <a:off x="327548" y="8670455"/>
            <a:ext cx="6352651" cy="1076517"/>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E093148-C5C1-4141-83C9-11E90BF400FC}"/>
              </a:ext>
            </a:extLst>
          </p:cNvPr>
          <p:cNvSpPr txBox="1"/>
          <p:nvPr/>
        </p:nvSpPr>
        <p:spPr>
          <a:xfrm>
            <a:off x="681935" y="8490238"/>
            <a:ext cx="968445" cy="323165"/>
          </a:xfrm>
          <a:prstGeom prst="rect">
            <a:avLst/>
          </a:prstGeom>
          <a:solidFill>
            <a:schemeClr val="bg1"/>
          </a:solidFill>
        </p:spPr>
        <p:txBody>
          <a:bodyPr wrap="square" rtlCol="0">
            <a:spAutoFit/>
          </a:bodyPr>
          <a:lstStyle/>
          <a:p>
            <a:r>
              <a:rPr kumimoji="1" lang="ja-JP" altLang="en-US" sz="1500" b="1">
                <a:latin typeface="Meiryo" panose="020B0604030504040204" pitchFamily="34" charset="-128"/>
                <a:ea typeface="Meiryo" panose="020B0604030504040204" pitchFamily="34" charset="-128"/>
              </a:rPr>
              <a:t>●問合先</a:t>
            </a:r>
          </a:p>
        </p:txBody>
      </p:sp>
      <p:sp>
        <p:nvSpPr>
          <p:cNvPr id="54" name="正方形/長方形 53">
            <a:extLst>
              <a:ext uri="{FF2B5EF4-FFF2-40B4-BE49-F238E27FC236}">
                <a16:creationId xmlns:a16="http://schemas.microsoft.com/office/drawing/2014/main" id="{9FA2BDEC-1D6D-F04E-AB09-0E84E656643B}"/>
              </a:ext>
            </a:extLst>
          </p:cNvPr>
          <p:cNvSpPr/>
          <p:nvPr/>
        </p:nvSpPr>
        <p:spPr>
          <a:xfrm>
            <a:off x="327547" y="5318645"/>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商品の送付先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55" name="正方形/長方形 54">
            <a:extLst>
              <a:ext uri="{FF2B5EF4-FFF2-40B4-BE49-F238E27FC236}">
                <a16:creationId xmlns:a16="http://schemas.microsoft.com/office/drawing/2014/main" id="{3AA44479-DE16-174E-933A-A7C3745DB832}"/>
              </a:ext>
            </a:extLst>
          </p:cNvPr>
          <p:cNvSpPr/>
          <p:nvPr/>
        </p:nvSpPr>
        <p:spPr>
          <a:xfrm>
            <a:off x="1536699" y="5317544"/>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56" name="テキスト ボックス 55">
            <a:extLst>
              <a:ext uri="{FF2B5EF4-FFF2-40B4-BE49-F238E27FC236}">
                <a16:creationId xmlns:a16="http://schemas.microsoft.com/office/drawing/2014/main" id="{FA699545-6410-1445-93E1-96AE7A384389}"/>
              </a:ext>
            </a:extLst>
          </p:cNvPr>
          <p:cNvSpPr txBox="1"/>
          <p:nvPr/>
        </p:nvSpPr>
        <p:spPr>
          <a:xfrm>
            <a:off x="327548" y="5064267"/>
            <a:ext cx="6352651" cy="261610"/>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商品の送り先が同上と異なる場合はご記入ください。</a:t>
            </a:r>
          </a:p>
        </p:txBody>
      </p:sp>
      <p:sp>
        <p:nvSpPr>
          <p:cNvPr id="59" name="正方形/長方形 58">
            <a:extLst>
              <a:ext uri="{FF2B5EF4-FFF2-40B4-BE49-F238E27FC236}">
                <a16:creationId xmlns:a16="http://schemas.microsoft.com/office/drawing/2014/main" id="{FF062208-F7D6-4E49-8D83-19D872B152B7}"/>
              </a:ext>
            </a:extLst>
          </p:cNvPr>
          <p:cNvSpPr/>
          <p:nvPr/>
        </p:nvSpPr>
        <p:spPr>
          <a:xfrm>
            <a:off x="327548" y="720495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0" name="正方形/長方形 59">
            <a:extLst>
              <a:ext uri="{FF2B5EF4-FFF2-40B4-BE49-F238E27FC236}">
                <a16:creationId xmlns:a16="http://schemas.microsoft.com/office/drawing/2014/main" id="{9BDCCD2F-2473-D646-9C92-FA9A944D7D23}"/>
              </a:ext>
            </a:extLst>
          </p:cNvPr>
          <p:cNvSpPr/>
          <p:nvPr/>
        </p:nvSpPr>
        <p:spPr>
          <a:xfrm>
            <a:off x="1536699" y="7204953"/>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1" name="テキスト ボックス 60">
            <a:extLst>
              <a:ext uri="{FF2B5EF4-FFF2-40B4-BE49-F238E27FC236}">
                <a16:creationId xmlns:a16="http://schemas.microsoft.com/office/drawing/2014/main" id="{9FCA41FF-CD4D-2841-9B7E-5C13243AC6EE}"/>
              </a:ext>
            </a:extLst>
          </p:cNvPr>
          <p:cNvSpPr txBox="1"/>
          <p:nvPr/>
        </p:nvSpPr>
        <p:spPr>
          <a:xfrm>
            <a:off x="3211551" y="7186236"/>
            <a:ext cx="3468648" cy="323165"/>
          </a:xfrm>
          <a:prstGeom prst="rect">
            <a:avLst/>
          </a:prstGeom>
          <a:noFill/>
        </p:spPr>
        <p:txBody>
          <a:bodyPr wrap="square" rtlCol="0">
            <a:spAutoFit/>
          </a:bodyPr>
          <a:lstStyle/>
          <a:p>
            <a:r>
              <a:rPr kumimoji="1" lang="ja-JP" altLang="en-US" sz="1500" b="1" dirty="0">
                <a:latin typeface="Meiryo" panose="020B0604030504040204" pitchFamily="34" charset="-128"/>
                <a:ea typeface="Meiryo" panose="020B0604030504040204" pitchFamily="34" charset="-128"/>
              </a:rPr>
              <a:t>ロット</a:t>
            </a:r>
            <a:r>
              <a:rPr kumimoji="1" lang="en-US" altLang="ja-JP" sz="1500" b="1" dirty="0">
                <a:latin typeface="Meiryo" panose="020B0604030504040204" pitchFamily="34" charset="-128"/>
                <a:ea typeface="Meiryo" panose="020B0604030504040204" pitchFamily="34" charset="-128"/>
              </a:rPr>
              <a:t> ×</a:t>
            </a:r>
            <a:r>
              <a:rPr kumimoji="1" lang="ja-JP" altLang="en-US" sz="1500" b="1" dirty="0">
                <a:latin typeface="Meiryo" panose="020B0604030504040204" pitchFamily="34" charset="-128"/>
                <a:ea typeface="Meiryo" panose="020B0604030504040204" pitchFamily="34" charset="-128"/>
              </a:rPr>
              <a:t> </a:t>
            </a:r>
            <a:r>
              <a:rPr kumimoji="1" lang="en-US" altLang="ja-JP" sz="1500" b="1" dirty="0">
                <a:latin typeface="Meiryo" panose="020B0604030504040204" pitchFamily="34" charset="-128"/>
                <a:ea typeface="Meiryo" panose="020B0604030504040204" pitchFamily="34" charset="-128"/>
              </a:rPr>
              <a:t> </a:t>
            </a:r>
            <a:r>
              <a:rPr kumimoji="1" lang="ja-JP" altLang="en-US" sz="1500" b="1" dirty="0">
                <a:latin typeface="Meiryo" panose="020B0604030504040204" pitchFamily="34" charset="-128"/>
                <a:ea typeface="Meiryo" panose="020B0604030504040204" pitchFamily="34" charset="-128"/>
              </a:rPr>
              <a:t>２６，４００円</a:t>
            </a:r>
            <a:r>
              <a:rPr kumimoji="1" lang="en-US" altLang="ja-JP" sz="1500" b="1" dirty="0">
                <a:latin typeface="Meiryo" panose="020B0604030504040204" pitchFamily="34" charset="-128"/>
                <a:ea typeface="Meiryo" panose="020B0604030504040204" pitchFamily="34" charset="-128"/>
              </a:rPr>
              <a:t>(</a:t>
            </a:r>
            <a:r>
              <a:rPr kumimoji="1" lang="ja-JP" altLang="en-US" sz="1500" b="1" dirty="0">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dirty="0">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id="{D7EA6AF5-41F8-4E4C-BE6A-AD404E074580}"/>
              </a:ext>
            </a:extLst>
          </p:cNvPr>
          <p:cNvSpPr/>
          <p:nvPr/>
        </p:nvSpPr>
        <p:spPr>
          <a:xfrm>
            <a:off x="327548" y="76350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注文額合計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id="{63CC70F8-37B3-CE42-9E52-CE6A6FDD7244}"/>
              </a:ext>
            </a:extLst>
          </p:cNvPr>
          <p:cNvSpPr/>
          <p:nvPr/>
        </p:nvSpPr>
        <p:spPr>
          <a:xfrm>
            <a:off x="1536699" y="7635099"/>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4" name="テキスト ボックス 63">
            <a:extLst>
              <a:ext uri="{FF2B5EF4-FFF2-40B4-BE49-F238E27FC236}">
                <a16:creationId xmlns:a16="http://schemas.microsoft.com/office/drawing/2014/main" id="{3CE5FE0B-D35F-E449-A53B-ADD6389D35D0}"/>
              </a:ext>
            </a:extLst>
          </p:cNvPr>
          <p:cNvSpPr txBox="1"/>
          <p:nvPr/>
        </p:nvSpPr>
        <p:spPr>
          <a:xfrm>
            <a:off x="3211551" y="7682991"/>
            <a:ext cx="3468648" cy="323165"/>
          </a:xfrm>
          <a:prstGeom prst="rect">
            <a:avLst/>
          </a:prstGeom>
          <a:noFill/>
        </p:spPr>
        <p:txBody>
          <a:bodyPr wrap="square" rtlCol="0">
            <a:spAutoFit/>
          </a:bodyPr>
          <a:lstStyle/>
          <a:p>
            <a:r>
              <a:rPr kumimoji="1" lang="ja-JP" altLang="en-US" sz="1500" b="1" dirty="0">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dirty="0">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dirty="0">
              <a:latin typeface="Meiryo" panose="020B0604030504040204" pitchFamily="34" charset="-128"/>
              <a:ea typeface="Meiryo" panose="020B0604030504040204" pitchFamily="34" charset="-128"/>
            </a:endParaRPr>
          </a:p>
        </p:txBody>
      </p:sp>
      <p:sp>
        <p:nvSpPr>
          <p:cNvPr id="65" name="テキスト ボックス 64">
            <a:extLst>
              <a:ext uri="{FF2B5EF4-FFF2-40B4-BE49-F238E27FC236}">
                <a16:creationId xmlns:a16="http://schemas.microsoft.com/office/drawing/2014/main" id="{F806B771-ED90-F049-9E17-82D8BF39B77D}"/>
              </a:ext>
            </a:extLst>
          </p:cNvPr>
          <p:cNvSpPr txBox="1"/>
          <p:nvPr/>
        </p:nvSpPr>
        <p:spPr>
          <a:xfrm>
            <a:off x="252673" y="8037330"/>
            <a:ext cx="6352651" cy="430887"/>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dirty="0">
                <a:latin typeface="Meiryo" panose="020B0604030504040204" pitchFamily="34" charset="-128"/>
                <a:ea typeface="Meiryo" panose="020B0604030504040204" pitchFamily="34" charset="-128"/>
              </a:rPr>
              <a:t>商品のお届け日数は、おおよそ７日程度を見込んでください。　　　　　　　　　　　　　　　　配送状況で遅れる場合がありますことをあらかじめお断り申し上げます。</a:t>
            </a:r>
          </a:p>
        </p:txBody>
      </p:sp>
    </p:spTree>
    <p:extLst>
      <p:ext uri="{BB962C8B-B14F-4D97-AF65-F5344CB8AC3E}">
        <p14:creationId xmlns:p14="http://schemas.microsoft.com/office/powerpoint/2010/main" val="34630746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TotalTime>
  <Words>481</Words>
  <Application>Microsoft Office PowerPoint</Application>
  <PresentationFormat>A4 210 x 297 mm</PresentationFormat>
  <Paragraphs>81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Hiragino Kaku Gothic Std W8</vt:lpstr>
      <vt:lpstr>Meiryo</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chisaiken@icloud.com</dc:creator>
  <cp:lastModifiedBy>佐久間 克文</cp:lastModifiedBy>
  <cp:revision>42</cp:revision>
  <cp:lastPrinted>2021-05-12T08:33:47Z</cp:lastPrinted>
  <dcterms:created xsi:type="dcterms:W3CDTF">2020-12-08T01:56:26Z</dcterms:created>
  <dcterms:modified xsi:type="dcterms:W3CDTF">2021-05-12T08:35:30Z</dcterms:modified>
</cp:coreProperties>
</file>