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 id="258" r:id="rId3"/>
    <p:sldId id="259" r:id="rId4"/>
  </p:sldIdLst>
  <p:sldSz cx="6858000" cy="9906000" type="A4"/>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87"/>
    <p:restoredTop sz="94655"/>
  </p:normalViewPr>
  <p:slideViewPr>
    <p:cSldViewPr snapToGrid="0" snapToObjects="1">
      <p:cViewPr varScale="1">
        <p:scale>
          <a:sx n="52" d="100"/>
          <a:sy n="52" d="100"/>
        </p:scale>
        <p:origin x="18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419610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893985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15182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501065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197962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380964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303037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935904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51038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464404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F985AE-0BB5-4F45-B885-DEEB1C78BC1A}" type="datetimeFigureOut">
              <a:rPr kumimoji="1" lang="ja-JP" altLang="en-US" smtClean="0"/>
              <a:t>2021/5/12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1484330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F985AE-0BB5-4F45-B885-DEEB1C78BC1A}" type="datetimeFigureOut">
              <a:rPr kumimoji="1" lang="ja-JP" altLang="en-US" smtClean="0"/>
              <a:t>2021/5/12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9178741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1nfo@skt-a.co.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9" name="円/楕円 28">
            <a:extLst>
              <a:ext uri="{FF2B5EF4-FFF2-40B4-BE49-F238E27FC236}">
                <a16:creationId xmlns:a16="http://schemas.microsoft.com/office/drawing/2014/main" id="{1C2C391E-C9CE-6F4D-B0F8-4D2D78C5FE22}"/>
              </a:ext>
            </a:extLst>
          </p:cNvPr>
          <p:cNvSpPr/>
          <p:nvPr/>
        </p:nvSpPr>
        <p:spPr>
          <a:xfrm rot="20507916">
            <a:off x="240632" y="2950701"/>
            <a:ext cx="2335697" cy="23456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latin typeface="Hiragino Kaku Gothic Std W8" panose="020B0800000000000000" pitchFamily="34" charset="-128"/>
                <a:ea typeface="Hiragino Kaku Gothic Std W8" panose="020B0800000000000000" pitchFamily="34" charset="-128"/>
              </a:rPr>
              <a:t>NO More</a:t>
            </a:r>
          </a:p>
          <a:p>
            <a:pPr algn="ctr"/>
            <a:r>
              <a:rPr kumimoji="1" lang="ja-JP" altLang="en-US" sz="2000">
                <a:solidFill>
                  <a:schemeClr val="bg1"/>
                </a:solidFill>
                <a:latin typeface="Hiragino Kaku Gothic Std W8" panose="020B0800000000000000" pitchFamily="34" charset="-128"/>
                <a:ea typeface="Hiragino Kaku Gothic Std W8" panose="020B0800000000000000" pitchFamily="34" charset="-128"/>
              </a:rPr>
              <a:t>クラスター</a:t>
            </a:r>
            <a:r>
              <a:rPr kumimoji="1" lang="en-US" altLang="ja-JP" sz="2000" dirty="0">
                <a:solidFill>
                  <a:schemeClr val="bg1"/>
                </a:solidFill>
                <a:latin typeface="Hiragino Kaku Gothic Std W8" panose="020B0800000000000000" pitchFamily="34" charset="-128"/>
                <a:ea typeface="Hiragino Kaku Gothic Std W8" panose="020B0800000000000000" pitchFamily="34" charset="-128"/>
              </a:rPr>
              <a:t>!!</a:t>
            </a:r>
            <a:endParaRPr kumimoji="1" lang="ja-JP" altLang="en-US" sz="2000">
              <a:solidFill>
                <a:schemeClr val="bg1"/>
              </a:solidFill>
              <a:latin typeface="Hiragino Kaku Gothic Std W8" panose="020B0800000000000000" pitchFamily="34" charset="-128"/>
              <a:ea typeface="Hiragino Kaku Gothic Std W8" panose="020B0800000000000000" pitchFamily="34" charset="-128"/>
            </a:endParaRPr>
          </a:p>
        </p:txBody>
      </p:sp>
      <p:sp>
        <p:nvSpPr>
          <p:cNvPr id="50" name="テキスト ボックス 49">
            <a:extLst>
              <a:ext uri="{FF2B5EF4-FFF2-40B4-BE49-F238E27FC236}">
                <a16:creationId xmlns:a16="http://schemas.microsoft.com/office/drawing/2014/main" id="{3DF2C246-6237-9E41-9626-02477FA97DFE}"/>
              </a:ext>
            </a:extLst>
          </p:cNvPr>
          <p:cNvSpPr txBox="1"/>
          <p:nvPr/>
        </p:nvSpPr>
        <p:spPr>
          <a:xfrm>
            <a:off x="209150" y="7868809"/>
            <a:ext cx="6233531" cy="1527341"/>
          </a:xfrm>
          <a:prstGeom prst="rect">
            <a:avLst/>
          </a:prstGeom>
          <a:noFill/>
        </p:spPr>
        <p:txBody>
          <a:bodyPr wrap="square" rtlCol="0">
            <a:spAutoFit/>
          </a:bodyPr>
          <a:lstStyle/>
          <a:p>
            <a:pPr>
              <a:lnSpc>
                <a:spcPct val="150000"/>
              </a:lnSpc>
            </a:pPr>
            <a:r>
              <a:rPr kumimoji="1" lang="ja-JP" altLang="en-US" b="1" dirty="0">
                <a:solidFill>
                  <a:schemeClr val="accent1">
                    <a:lumMod val="50000"/>
                  </a:schemeClr>
                </a:solidFill>
                <a:latin typeface="Meiryo" panose="020B0604030504040204" pitchFamily="34" charset="-128"/>
                <a:ea typeface="Meiryo" panose="020B0604030504040204" pitchFamily="34" charset="-128"/>
              </a:rPr>
              <a:t>■</a:t>
            </a:r>
            <a:r>
              <a:rPr kumimoji="1" lang="en-US" altLang="ja-JP" b="1" dirty="0">
                <a:solidFill>
                  <a:schemeClr val="accent1">
                    <a:lumMod val="50000"/>
                  </a:schemeClr>
                </a:solidFill>
                <a:latin typeface="Meiryo" panose="020B0604030504040204" pitchFamily="34" charset="-128"/>
                <a:ea typeface="Meiryo" panose="020B0604030504040204" pitchFamily="34" charset="-128"/>
              </a:rPr>
              <a:t> </a:t>
            </a:r>
            <a:r>
              <a:rPr kumimoji="1" lang="ja-JP" altLang="en-US" b="1" dirty="0">
                <a:solidFill>
                  <a:schemeClr val="accent1">
                    <a:lumMod val="50000"/>
                  </a:schemeClr>
                </a:solidFill>
                <a:latin typeface="Meiryo" panose="020B0604030504040204" pitchFamily="34" charset="-128"/>
                <a:ea typeface="Meiryo" panose="020B0604030504040204" pitchFamily="34" charset="-128"/>
              </a:rPr>
              <a:t>全国旅館ホテル生活衛生同業組合連合会</a:t>
            </a:r>
            <a:endParaRPr kumimoji="1" lang="en-US" altLang="ja-JP" b="1" dirty="0">
              <a:solidFill>
                <a:schemeClr val="accent1">
                  <a:lumMod val="50000"/>
                </a:schemeClr>
              </a:solidFill>
              <a:latin typeface="Meiryo" panose="020B0604030504040204" pitchFamily="34" charset="-128"/>
              <a:ea typeface="Meiryo" panose="020B0604030504040204" pitchFamily="34" charset="-128"/>
            </a:endParaRPr>
          </a:p>
          <a:p>
            <a:pPr lvl="1">
              <a:lnSpc>
                <a:spcPct val="150000"/>
              </a:lnSpc>
              <a:spcAft>
                <a:spcPts val="600"/>
              </a:spcAft>
            </a:pPr>
            <a:r>
              <a:rPr kumimoji="1" lang="ja-JP" altLang="en-US" sz="1400" b="1" dirty="0">
                <a:solidFill>
                  <a:schemeClr val="accent1">
                    <a:lumMod val="50000"/>
                  </a:schemeClr>
                </a:solidFill>
                <a:latin typeface="Meiryo" panose="020B0604030504040204" pitchFamily="34" charset="-128"/>
                <a:ea typeface="Meiryo" panose="020B0604030504040204" pitchFamily="34" charset="-128"/>
              </a:rPr>
              <a:t>東京都</a:t>
            </a:r>
            <a:r>
              <a:rPr lang="ja-JP" altLang="en-US" sz="1400" b="1" dirty="0">
                <a:solidFill>
                  <a:schemeClr val="accent1">
                    <a:lumMod val="50000"/>
                  </a:schemeClr>
                </a:solidFill>
                <a:latin typeface="Meiryo" panose="020B0604030504040204" pitchFamily="34" charset="-128"/>
                <a:ea typeface="Meiryo" panose="020B0604030504040204" pitchFamily="34" charset="-128"/>
              </a:rPr>
              <a:t>千代田区平河町２丁目５−５　　</a:t>
            </a:r>
            <a:r>
              <a:rPr lang="en-US" altLang="ja-JP" sz="1400" b="1" dirty="0">
                <a:solidFill>
                  <a:schemeClr val="accent1">
                    <a:lumMod val="50000"/>
                  </a:schemeClr>
                </a:solidFill>
                <a:latin typeface="Meiryo" panose="020B0604030504040204" pitchFamily="34" charset="-128"/>
                <a:ea typeface="Meiryo" panose="020B0604030504040204" pitchFamily="34" charset="-128"/>
              </a:rPr>
              <a:t>TEL 03-3263-4428</a:t>
            </a:r>
            <a:endParaRPr kumimoji="1" lang="en-US" altLang="ja-JP" sz="1400" b="1" dirty="0">
              <a:solidFill>
                <a:schemeClr val="accent1">
                  <a:lumMod val="50000"/>
                </a:schemeClr>
              </a:solidFill>
              <a:latin typeface="Meiryo" panose="020B0604030504040204" pitchFamily="34" charset="-128"/>
              <a:ea typeface="Meiryo" panose="020B0604030504040204" pitchFamily="34" charset="-128"/>
            </a:endParaRPr>
          </a:p>
          <a:p>
            <a:pPr>
              <a:lnSpc>
                <a:spcPct val="150000"/>
              </a:lnSpc>
            </a:pPr>
            <a:r>
              <a:rPr kumimoji="1" lang="ja-JP" altLang="en-US" sz="1400" b="1" dirty="0">
                <a:solidFill>
                  <a:schemeClr val="accent1">
                    <a:lumMod val="50000"/>
                  </a:schemeClr>
                </a:solidFill>
                <a:latin typeface="Meiryo" panose="020B0604030504040204" pitchFamily="34" charset="-128"/>
                <a:ea typeface="Meiryo" panose="020B0604030504040204" pitchFamily="34" charset="-128"/>
              </a:rPr>
              <a:t>■</a:t>
            </a:r>
            <a:r>
              <a:rPr kumimoji="1" lang="en-US" altLang="ja-JP" sz="1400" b="1" dirty="0">
                <a:solidFill>
                  <a:schemeClr val="accent1">
                    <a:lumMod val="50000"/>
                  </a:schemeClr>
                </a:solidFill>
                <a:latin typeface="Meiryo" panose="020B0604030504040204" pitchFamily="34" charset="-128"/>
                <a:ea typeface="Meiryo" panose="020B0604030504040204" pitchFamily="34" charset="-128"/>
              </a:rPr>
              <a:t> </a:t>
            </a:r>
            <a:r>
              <a:rPr kumimoji="1" lang="ja-JP" altLang="en-US" sz="1400" b="1" dirty="0">
                <a:solidFill>
                  <a:schemeClr val="accent1">
                    <a:lumMod val="50000"/>
                  </a:schemeClr>
                </a:solidFill>
                <a:latin typeface="Meiryo" panose="020B0604030504040204" pitchFamily="34" charset="-128"/>
                <a:ea typeface="Meiryo" panose="020B0604030504040204" pitchFamily="34" charset="-128"/>
              </a:rPr>
              <a:t>詳しくは、取扱事業者　（株）ＳＫＴアライアンス　佐久間まで</a:t>
            </a:r>
            <a:endParaRPr kumimoji="1" lang="en-US" altLang="ja-JP" sz="1400" b="1" dirty="0">
              <a:solidFill>
                <a:schemeClr val="accent1">
                  <a:lumMod val="50000"/>
                </a:schemeClr>
              </a:solidFill>
              <a:latin typeface="Meiryo" panose="020B0604030504040204" pitchFamily="34" charset="-128"/>
              <a:ea typeface="Meiryo" panose="020B0604030504040204" pitchFamily="34" charset="-128"/>
            </a:endParaRPr>
          </a:p>
          <a:p>
            <a:pPr>
              <a:lnSpc>
                <a:spcPct val="150000"/>
              </a:lnSpc>
            </a:pPr>
            <a:r>
              <a:rPr lang="ja-JP" altLang="en-US" sz="1400" b="1" dirty="0">
                <a:solidFill>
                  <a:schemeClr val="accent1">
                    <a:lumMod val="50000"/>
                  </a:schemeClr>
                </a:solidFill>
                <a:latin typeface="Meiryo" panose="020B0604030504040204" pitchFamily="34" charset="-128"/>
                <a:ea typeface="Meiryo" panose="020B0604030504040204" pitchFamily="34" charset="-128"/>
              </a:rPr>
              <a:t>　　　電話：</a:t>
            </a:r>
            <a:r>
              <a:rPr lang="ja-JP" altLang="en-US" sz="1400" b="1" dirty="0">
                <a:solidFill>
                  <a:srgbClr val="FF0000"/>
                </a:solidFill>
                <a:latin typeface="Meiryo" panose="020B0604030504040204" pitchFamily="34" charset="-128"/>
                <a:ea typeface="Meiryo" panose="020B0604030504040204" pitchFamily="34" charset="-128"/>
              </a:rPr>
              <a:t>０９０－３８１３－２０５４</a:t>
            </a:r>
            <a:r>
              <a:rPr lang="ja-JP" altLang="en-US" sz="1400" b="1" dirty="0">
                <a:solidFill>
                  <a:schemeClr val="accent1">
                    <a:lumMod val="50000"/>
                  </a:schemeClr>
                </a:solidFill>
                <a:latin typeface="Meiryo" panose="020B0604030504040204" pitchFamily="34" charset="-128"/>
                <a:ea typeface="Meiryo" panose="020B0604030504040204" pitchFamily="34" charset="-128"/>
              </a:rPr>
              <a:t>　メール：</a:t>
            </a:r>
            <a:r>
              <a:rPr lang="en-US" altLang="ja-JP" sz="1400" b="1" u="sng" dirty="0">
                <a:solidFill>
                  <a:srgbClr val="FF0000"/>
                </a:solidFill>
                <a:latin typeface="Meiryo" panose="020B0604030504040204" pitchFamily="34" charset="-128"/>
                <a:ea typeface="Meiryo" panose="020B0604030504040204" pitchFamily="34" charset="-128"/>
              </a:rPr>
              <a:t>info</a:t>
            </a:r>
            <a:r>
              <a:rPr lang="en-US" altLang="ja-JP" sz="1400" b="1" u="sng" dirty="0">
                <a:solidFill>
                  <a:srgbClr val="FF0000"/>
                </a:solidFill>
                <a:latin typeface="Meiryo" panose="020B0604030504040204" pitchFamily="34" charset="-128"/>
                <a:ea typeface="Meiryo" panose="020B0604030504040204" pitchFamily="34" charset="-128"/>
                <a:hlinkClick r:id="rId2">
                  <a:extLst>
                    <a:ext uri="{A12FA001-AC4F-418D-AE19-62706E023703}">
                      <ahyp:hlinkClr xmlns:ahyp="http://schemas.microsoft.com/office/drawing/2018/hyperlinkcolor" val="tx"/>
                    </a:ext>
                  </a:extLst>
                </a:hlinkClick>
              </a:rPr>
              <a:t>@skt-a.co.jp</a:t>
            </a:r>
            <a:r>
              <a:rPr lang="en-US" altLang="ja-JP" sz="1400" b="1" u="sng" dirty="0">
                <a:solidFill>
                  <a:srgbClr val="FF0000"/>
                </a:solidFill>
                <a:latin typeface="Meiryo" panose="020B0604030504040204" pitchFamily="34" charset="-128"/>
                <a:ea typeface="Meiryo" panose="020B0604030504040204" pitchFamily="34" charset="-128"/>
              </a:rPr>
              <a:t> </a:t>
            </a:r>
          </a:p>
        </p:txBody>
      </p:sp>
      <p:sp>
        <p:nvSpPr>
          <p:cNvPr id="54" name="テキスト ボックス 53">
            <a:extLst>
              <a:ext uri="{FF2B5EF4-FFF2-40B4-BE49-F238E27FC236}">
                <a16:creationId xmlns:a16="http://schemas.microsoft.com/office/drawing/2014/main" id="{AAAE3DE1-1F5A-5148-9C0D-CBEA1C54ACAC}"/>
              </a:ext>
            </a:extLst>
          </p:cNvPr>
          <p:cNvSpPr txBox="1"/>
          <p:nvPr/>
        </p:nvSpPr>
        <p:spPr>
          <a:xfrm>
            <a:off x="156989" y="6971800"/>
            <a:ext cx="981307" cy="861774"/>
          </a:xfrm>
          <a:prstGeom prst="rect">
            <a:avLst/>
          </a:prstGeom>
          <a:solidFill>
            <a:schemeClr val="accent1">
              <a:lumMod val="50000"/>
            </a:schemeClr>
          </a:solidFill>
        </p:spPr>
        <p:txBody>
          <a:bodyPr wrap="square" rtlCol="0">
            <a:spAutoFit/>
          </a:bodyPr>
          <a:lstStyle/>
          <a:p>
            <a:r>
              <a:rPr kumimoji="1" lang="ja-JP" altLang="en-US" sz="5000">
                <a:solidFill>
                  <a:schemeClr val="bg1"/>
                </a:solidFill>
                <a:latin typeface="Hiragino Kaku Gothic Std W8" panose="020B0800000000000000" pitchFamily="34" charset="-128"/>
                <a:ea typeface="Hiragino Kaku Gothic Std W8" panose="020B0800000000000000" pitchFamily="34" charset="-128"/>
              </a:rPr>
              <a:t>安</a:t>
            </a:r>
          </a:p>
        </p:txBody>
      </p:sp>
      <p:sp>
        <p:nvSpPr>
          <p:cNvPr id="56" name="テキスト ボックス 55">
            <a:extLst>
              <a:ext uri="{FF2B5EF4-FFF2-40B4-BE49-F238E27FC236}">
                <a16:creationId xmlns:a16="http://schemas.microsoft.com/office/drawing/2014/main" id="{0A581D66-3AFD-104A-8FE8-54540DDB5F6A}"/>
              </a:ext>
            </a:extLst>
          </p:cNvPr>
          <p:cNvSpPr txBox="1"/>
          <p:nvPr/>
        </p:nvSpPr>
        <p:spPr>
          <a:xfrm>
            <a:off x="1253029" y="6959666"/>
            <a:ext cx="981307" cy="861774"/>
          </a:xfrm>
          <a:prstGeom prst="rect">
            <a:avLst/>
          </a:prstGeom>
          <a:solidFill>
            <a:schemeClr val="accent1">
              <a:lumMod val="50000"/>
            </a:schemeClr>
          </a:solidFill>
        </p:spPr>
        <p:txBody>
          <a:bodyPr wrap="square" rtlCol="0">
            <a:spAutoFit/>
          </a:bodyPr>
          <a:lstStyle/>
          <a:p>
            <a:r>
              <a:rPr kumimoji="1" lang="ja-JP" altLang="en-US" sz="5000">
                <a:solidFill>
                  <a:schemeClr val="bg1"/>
                </a:solidFill>
                <a:latin typeface="Hiragino Kaku Gothic Std W8" panose="020B0800000000000000" pitchFamily="34" charset="-128"/>
                <a:ea typeface="Hiragino Kaku Gothic Std W8" panose="020B0800000000000000" pitchFamily="34" charset="-128"/>
              </a:rPr>
              <a:t>全</a:t>
            </a:r>
          </a:p>
        </p:txBody>
      </p:sp>
      <p:sp>
        <p:nvSpPr>
          <p:cNvPr id="57" name="テキスト ボックス 56">
            <a:extLst>
              <a:ext uri="{FF2B5EF4-FFF2-40B4-BE49-F238E27FC236}">
                <a16:creationId xmlns:a16="http://schemas.microsoft.com/office/drawing/2014/main" id="{EA5907E9-C52B-954C-AC00-283B57D88A9F}"/>
              </a:ext>
            </a:extLst>
          </p:cNvPr>
          <p:cNvSpPr txBox="1"/>
          <p:nvPr/>
        </p:nvSpPr>
        <p:spPr>
          <a:xfrm>
            <a:off x="2371245" y="6959666"/>
            <a:ext cx="981307" cy="861774"/>
          </a:xfrm>
          <a:prstGeom prst="rect">
            <a:avLst/>
          </a:prstGeom>
          <a:solidFill>
            <a:schemeClr val="accent1">
              <a:lumMod val="50000"/>
            </a:schemeClr>
          </a:solidFill>
        </p:spPr>
        <p:txBody>
          <a:bodyPr wrap="square" rtlCol="0">
            <a:spAutoFit/>
          </a:bodyPr>
          <a:lstStyle/>
          <a:p>
            <a:r>
              <a:rPr kumimoji="1" lang="ja-JP" altLang="en-US" sz="5000">
                <a:solidFill>
                  <a:schemeClr val="bg1"/>
                </a:solidFill>
                <a:latin typeface="Hiragino Kaku Gothic Std W8" panose="020B0800000000000000" pitchFamily="34" charset="-128"/>
                <a:ea typeface="Hiragino Kaku Gothic Std W8" panose="020B0800000000000000" pitchFamily="34" charset="-128"/>
              </a:rPr>
              <a:t>安</a:t>
            </a:r>
          </a:p>
        </p:txBody>
      </p:sp>
      <p:sp>
        <p:nvSpPr>
          <p:cNvPr id="58" name="テキスト ボックス 57">
            <a:extLst>
              <a:ext uri="{FF2B5EF4-FFF2-40B4-BE49-F238E27FC236}">
                <a16:creationId xmlns:a16="http://schemas.microsoft.com/office/drawing/2014/main" id="{75B2A693-9E10-1E4F-879A-520E48E022BB}"/>
              </a:ext>
            </a:extLst>
          </p:cNvPr>
          <p:cNvSpPr txBox="1"/>
          <p:nvPr/>
        </p:nvSpPr>
        <p:spPr>
          <a:xfrm>
            <a:off x="3467285" y="6947532"/>
            <a:ext cx="981307" cy="861774"/>
          </a:xfrm>
          <a:prstGeom prst="rect">
            <a:avLst/>
          </a:prstGeom>
          <a:solidFill>
            <a:schemeClr val="accent1">
              <a:lumMod val="50000"/>
            </a:schemeClr>
          </a:solidFill>
        </p:spPr>
        <p:txBody>
          <a:bodyPr wrap="square" rtlCol="0">
            <a:spAutoFit/>
          </a:bodyPr>
          <a:lstStyle/>
          <a:p>
            <a:r>
              <a:rPr kumimoji="1" lang="ja-JP" altLang="en-US" sz="5000">
                <a:solidFill>
                  <a:schemeClr val="bg1"/>
                </a:solidFill>
                <a:latin typeface="Hiragino Kaku Gothic Std W8" panose="020B0800000000000000" pitchFamily="34" charset="-128"/>
                <a:ea typeface="Hiragino Kaku Gothic Std W8" panose="020B0800000000000000" pitchFamily="34" charset="-128"/>
              </a:rPr>
              <a:t>心</a:t>
            </a:r>
          </a:p>
        </p:txBody>
      </p:sp>
      <p:sp>
        <p:nvSpPr>
          <p:cNvPr id="19" name="テキスト ボックス 18">
            <a:extLst>
              <a:ext uri="{FF2B5EF4-FFF2-40B4-BE49-F238E27FC236}">
                <a16:creationId xmlns:a16="http://schemas.microsoft.com/office/drawing/2014/main" id="{2B7DC13F-0301-2A45-9386-3910B7A1B77F}"/>
              </a:ext>
            </a:extLst>
          </p:cNvPr>
          <p:cNvSpPr txBox="1"/>
          <p:nvPr/>
        </p:nvSpPr>
        <p:spPr>
          <a:xfrm rot="21335555">
            <a:off x="-103084" y="376282"/>
            <a:ext cx="6858000" cy="2323713"/>
          </a:xfrm>
          <a:prstGeom prst="rect">
            <a:avLst/>
          </a:prstGeom>
          <a:noFill/>
        </p:spPr>
        <p:txBody>
          <a:bodyPr wrap="square" rtlCol="0">
            <a:spAutoFit/>
          </a:bodyPr>
          <a:lstStyle/>
          <a:p>
            <a:pPr algn="ctr"/>
            <a:r>
              <a:rPr kumimoji="1" lang="ja-JP" altLang="en-US" sz="3500" dirty="0">
                <a:solidFill>
                  <a:schemeClr val="accent1">
                    <a:lumMod val="50000"/>
                  </a:schemeClr>
                </a:solidFill>
                <a:latin typeface="Hiragino Kaku Gothic Std W8" panose="020B0800000000000000" pitchFamily="34" charset="-128"/>
                <a:ea typeface="Hiragino Kaku Gothic Std W8" panose="020B0800000000000000" pitchFamily="34" charset="-128"/>
              </a:rPr>
              <a:t>抗原検査試薬格安キャンペーン</a:t>
            </a:r>
            <a:endParaRPr kumimoji="1" lang="en-US" altLang="ja-JP" sz="3500" dirty="0">
              <a:solidFill>
                <a:schemeClr val="accent1">
                  <a:lumMod val="50000"/>
                </a:schemeClr>
              </a:solidFill>
              <a:latin typeface="Hiragino Kaku Gothic Std W8" panose="020B0800000000000000" pitchFamily="34" charset="-128"/>
              <a:ea typeface="Hiragino Kaku Gothic Std W8" panose="020B0800000000000000" pitchFamily="34" charset="-128"/>
            </a:endParaRPr>
          </a:p>
          <a:p>
            <a:pPr algn="ctr"/>
            <a:r>
              <a:rPr kumimoji="1" lang="ja-JP" altLang="en-US" sz="4000" dirty="0">
                <a:solidFill>
                  <a:schemeClr val="accent1">
                    <a:lumMod val="50000"/>
                  </a:schemeClr>
                </a:solidFill>
                <a:latin typeface="Hiragino Kaku Gothic Std W8" panose="020B0800000000000000" pitchFamily="34" charset="-128"/>
                <a:ea typeface="Hiragino Kaku Gothic Std W8" panose="020B0800000000000000" pitchFamily="34" charset="-128"/>
              </a:rPr>
              <a:t>メーカー直交渉。</a:t>
            </a:r>
            <a:endParaRPr kumimoji="1" lang="en-US" altLang="ja-JP" sz="4000" dirty="0">
              <a:solidFill>
                <a:schemeClr val="accent1">
                  <a:lumMod val="50000"/>
                </a:schemeClr>
              </a:solidFill>
              <a:latin typeface="Hiragino Kaku Gothic Std W8" panose="020B0800000000000000" pitchFamily="34" charset="-128"/>
              <a:ea typeface="Hiragino Kaku Gothic Std W8" panose="020B0800000000000000" pitchFamily="34" charset="-128"/>
            </a:endParaRPr>
          </a:p>
          <a:p>
            <a:pPr algn="ctr"/>
            <a:r>
              <a:rPr kumimoji="1" lang="ja-JP" altLang="en-US" sz="3000" dirty="0">
                <a:solidFill>
                  <a:schemeClr val="accent1">
                    <a:lumMod val="50000"/>
                  </a:schemeClr>
                </a:solidFill>
                <a:latin typeface="Hiragino Kaku Gothic Std W8" panose="020B0800000000000000" pitchFamily="34" charset="-128"/>
                <a:ea typeface="Hiragino Kaku Gothic Std W8" panose="020B0800000000000000" pitchFamily="34" charset="-128"/>
              </a:rPr>
              <a:t>５月より個別包装へ変更（２０個入）</a:t>
            </a:r>
            <a:endParaRPr kumimoji="1" lang="en-US" altLang="ja-JP" sz="3500" dirty="0">
              <a:solidFill>
                <a:schemeClr val="accent1">
                  <a:lumMod val="50000"/>
                </a:schemeClr>
              </a:solidFill>
              <a:latin typeface="Hiragino Kaku Gothic Std W8" panose="020B0800000000000000" pitchFamily="34" charset="-128"/>
              <a:ea typeface="Hiragino Kaku Gothic Std W8" panose="020B0800000000000000" pitchFamily="34" charset="-128"/>
            </a:endParaRPr>
          </a:p>
          <a:p>
            <a:pPr algn="ctr"/>
            <a:r>
              <a:rPr kumimoji="1" lang="ja-JP" altLang="en-US" sz="3000" dirty="0">
                <a:solidFill>
                  <a:schemeClr val="accent1">
                    <a:lumMod val="50000"/>
                  </a:schemeClr>
                </a:solidFill>
                <a:latin typeface="Hiragino Kaku Gothic Std W8" panose="020B0800000000000000" pitchFamily="34" charset="-128"/>
                <a:ea typeface="Hiragino Kaku Gothic Std W8" panose="020B0800000000000000" pitchFamily="34" charset="-128"/>
              </a:rPr>
              <a:t>１回当たり</a:t>
            </a:r>
            <a:r>
              <a:rPr kumimoji="1" lang="en-US" altLang="ja-JP" sz="4000" dirty="0">
                <a:solidFill>
                  <a:srgbClr val="FF0000"/>
                </a:solidFill>
                <a:latin typeface="Hiragino Kaku Gothic Std W8" panose="020B0800000000000000" pitchFamily="34" charset="-128"/>
                <a:ea typeface="Hiragino Kaku Gothic Std W8" panose="020B0800000000000000" pitchFamily="34" charset="-128"/>
              </a:rPr>
              <a:t>1,320</a:t>
            </a:r>
            <a:r>
              <a:rPr kumimoji="1" lang="ja-JP" altLang="en-US" sz="3000" dirty="0">
                <a:solidFill>
                  <a:srgbClr val="FF0000"/>
                </a:solidFill>
                <a:latin typeface="Hiragino Kaku Gothic Std W8" panose="020B0800000000000000" pitchFamily="34" charset="-128"/>
                <a:ea typeface="Hiragino Kaku Gothic Std W8" panose="020B0800000000000000" pitchFamily="34" charset="-128"/>
              </a:rPr>
              <a:t>円</a:t>
            </a:r>
            <a:r>
              <a:rPr kumimoji="1" lang="en-US" altLang="ja-JP" sz="3000" dirty="0">
                <a:solidFill>
                  <a:schemeClr val="accent1">
                    <a:lumMod val="50000"/>
                  </a:schemeClr>
                </a:solidFill>
                <a:latin typeface="Hiragino Kaku Gothic Std W8" panose="020B0800000000000000" pitchFamily="34" charset="-128"/>
                <a:ea typeface="Hiragino Kaku Gothic Std W8" panose="020B0800000000000000" pitchFamily="34" charset="-128"/>
              </a:rPr>
              <a:t>(</a:t>
            </a:r>
            <a:r>
              <a:rPr kumimoji="1" lang="ja-JP" altLang="en-US" sz="3000" dirty="0">
                <a:solidFill>
                  <a:schemeClr val="accent1">
                    <a:lumMod val="50000"/>
                  </a:schemeClr>
                </a:solidFill>
                <a:latin typeface="Hiragino Kaku Gothic Std W8" panose="020B0800000000000000" pitchFamily="34" charset="-128"/>
                <a:ea typeface="Hiragino Kaku Gothic Std W8" panose="020B0800000000000000" pitchFamily="34" charset="-128"/>
              </a:rPr>
              <a:t>税込</a:t>
            </a:r>
            <a:r>
              <a:rPr kumimoji="1" lang="en-US" altLang="ja-JP" sz="3000" dirty="0">
                <a:solidFill>
                  <a:schemeClr val="accent1">
                    <a:lumMod val="50000"/>
                  </a:schemeClr>
                </a:solidFill>
                <a:latin typeface="Hiragino Kaku Gothic Std W8" panose="020B0800000000000000" pitchFamily="34" charset="-128"/>
                <a:ea typeface="Hiragino Kaku Gothic Std W8" panose="020B0800000000000000" pitchFamily="34" charset="-128"/>
              </a:rPr>
              <a:t>)</a:t>
            </a:r>
            <a:endParaRPr kumimoji="1" lang="ja-JP" altLang="en-US" sz="3000" dirty="0">
              <a:solidFill>
                <a:schemeClr val="accent1">
                  <a:lumMod val="50000"/>
                </a:schemeClr>
              </a:solidFill>
              <a:latin typeface="Hiragino Kaku Gothic Std W8" panose="020B0800000000000000" pitchFamily="34" charset="-128"/>
              <a:ea typeface="Hiragino Kaku Gothic Std W8" panose="020B0800000000000000" pitchFamily="34" charset="-128"/>
            </a:endParaRPr>
          </a:p>
        </p:txBody>
      </p:sp>
      <p:sp>
        <p:nvSpPr>
          <p:cNvPr id="22" name="テキスト ボックス 21">
            <a:extLst>
              <a:ext uri="{FF2B5EF4-FFF2-40B4-BE49-F238E27FC236}">
                <a16:creationId xmlns:a16="http://schemas.microsoft.com/office/drawing/2014/main" id="{656D142C-32C6-1449-A0DC-78A967B625AB}"/>
              </a:ext>
            </a:extLst>
          </p:cNvPr>
          <p:cNvSpPr txBox="1"/>
          <p:nvPr/>
        </p:nvSpPr>
        <p:spPr>
          <a:xfrm>
            <a:off x="4585501" y="6959666"/>
            <a:ext cx="981307" cy="861774"/>
          </a:xfrm>
          <a:prstGeom prst="rect">
            <a:avLst/>
          </a:prstGeom>
          <a:solidFill>
            <a:schemeClr val="accent1">
              <a:lumMod val="50000"/>
            </a:schemeClr>
          </a:solidFill>
        </p:spPr>
        <p:txBody>
          <a:bodyPr wrap="square" rtlCol="0">
            <a:spAutoFit/>
          </a:bodyPr>
          <a:lstStyle/>
          <a:p>
            <a:r>
              <a:rPr kumimoji="1" lang="ja-JP" altLang="en-US" sz="5000">
                <a:solidFill>
                  <a:schemeClr val="bg1"/>
                </a:solidFill>
                <a:latin typeface="Hiragino Kaku Gothic Std W8" panose="020B0800000000000000" pitchFamily="34" charset="-128"/>
                <a:ea typeface="Hiragino Kaku Gothic Std W8" panose="020B0800000000000000" pitchFamily="34" charset="-128"/>
              </a:rPr>
              <a:t>宣</a:t>
            </a:r>
          </a:p>
        </p:txBody>
      </p:sp>
      <p:sp>
        <p:nvSpPr>
          <p:cNvPr id="23" name="テキスト ボックス 22">
            <a:extLst>
              <a:ext uri="{FF2B5EF4-FFF2-40B4-BE49-F238E27FC236}">
                <a16:creationId xmlns:a16="http://schemas.microsoft.com/office/drawing/2014/main" id="{037983B6-D973-D941-9B03-DED21F559C26}"/>
              </a:ext>
            </a:extLst>
          </p:cNvPr>
          <p:cNvSpPr txBox="1"/>
          <p:nvPr/>
        </p:nvSpPr>
        <p:spPr>
          <a:xfrm>
            <a:off x="5681541" y="6947532"/>
            <a:ext cx="981307" cy="861774"/>
          </a:xfrm>
          <a:prstGeom prst="rect">
            <a:avLst/>
          </a:prstGeom>
          <a:solidFill>
            <a:schemeClr val="accent1">
              <a:lumMod val="50000"/>
            </a:schemeClr>
          </a:solidFill>
        </p:spPr>
        <p:txBody>
          <a:bodyPr wrap="square" rtlCol="0">
            <a:spAutoFit/>
          </a:bodyPr>
          <a:lstStyle/>
          <a:p>
            <a:r>
              <a:rPr kumimoji="1" lang="ja-JP" altLang="en-US" sz="5000">
                <a:solidFill>
                  <a:schemeClr val="bg1"/>
                </a:solidFill>
                <a:latin typeface="Hiragino Kaku Gothic Std W8" panose="020B0800000000000000" pitchFamily="34" charset="-128"/>
                <a:ea typeface="Hiragino Kaku Gothic Std W8" panose="020B0800000000000000" pitchFamily="34" charset="-128"/>
              </a:rPr>
              <a:t>言</a:t>
            </a:r>
          </a:p>
        </p:txBody>
      </p:sp>
      <p:sp>
        <p:nvSpPr>
          <p:cNvPr id="5" name="テキスト ボックス 4">
            <a:extLst>
              <a:ext uri="{FF2B5EF4-FFF2-40B4-BE49-F238E27FC236}">
                <a16:creationId xmlns:a16="http://schemas.microsoft.com/office/drawing/2014/main" id="{3A067E5C-6805-4547-959F-392E9E6332D6}"/>
              </a:ext>
            </a:extLst>
          </p:cNvPr>
          <p:cNvSpPr txBox="1"/>
          <p:nvPr/>
        </p:nvSpPr>
        <p:spPr>
          <a:xfrm>
            <a:off x="2666678" y="2718314"/>
            <a:ext cx="4264071" cy="2543389"/>
          </a:xfrm>
          <a:prstGeom prst="rect">
            <a:avLst/>
          </a:prstGeom>
          <a:noFill/>
        </p:spPr>
        <p:txBody>
          <a:bodyPr wrap="square" rtlCol="0">
            <a:spAutoFit/>
          </a:bodyPr>
          <a:lstStyle/>
          <a:p>
            <a:pPr>
              <a:lnSpc>
                <a:spcPct val="150000"/>
              </a:lnSpc>
            </a:pPr>
            <a:r>
              <a:rPr kumimoji="1" lang="ja-JP" altLang="en-US">
                <a:solidFill>
                  <a:schemeClr val="accent1">
                    <a:lumMod val="50000"/>
                  </a:schemeClr>
                </a:solidFill>
                <a:latin typeface="Hiragino Kaku Gothic Std W8" panose="020B0800000000000000" pitchFamily="34" charset="-128"/>
                <a:ea typeface="Hiragino Kaku Gothic Std W8" panose="020B0800000000000000" pitchFamily="34" charset="-128"/>
              </a:rPr>
              <a:t>新型コロナウィルスの影響により、</a:t>
            </a:r>
            <a:endParaRPr kumimoji="1" lang="en-US" altLang="ja-JP" dirty="0">
              <a:solidFill>
                <a:schemeClr val="accent1">
                  <a:lumMod val="50000"/>
                </a:schemeClr>
              </a:solidFill>
              <a:latin typeface="Hiragino Kaku Gothic Std W8" panose="020B0800000000000000" pitchFamily="34" charset="-128"/>
              <a:ea typeface="Hiragino Kaku Gothic Std W8" panose="020B0800000000000000" pitchFamily="34" charset="-128"/>
            </a:endParaRPr>
          </a:p>
          <a:p>
            <a:pPr>
              <a:lnSpc>
                <a:spcPct val="150000"/>
              </a:lnSpc>
            </a:pPr>
            <a:r>
              <a:rPr kumimoji="1" lang="ja-JP" altLang="en-US">
                <a:solidFill>
                  <a:schemeClr val="accent1">
                    <a:lumMod val="50000"/>
                  </a:schemeClr>
                </a:solidFill>
                <a:latin typeface="Hiragino Kaku Gothic Std W8" panose="020B0800000000000000" pitchFamily="34" charset="-128"/>
                <a:ea typeface="Hiragino Kaku Gothic Std W8" panose="020B0800000000000000" pitchFamily="34" charset="-128"/>
              </a:rPr>
              <a:t>宿のサービス品質の中に「安全安心」というキーワードが最上位に来ています。そして、そのためには従業員の安全を守るところからスタートする必要があります。</a:t>
            </a:r>
          </a:p>
        </p:txBody>
      </p:sp>
      <p:sp>
        <p:nvSpPr>
          <p:cNvPr id="6" name="円形吹き出し 5">
            <a:extLst>
              <a:ext uri="{FF2B5EF4-FFF2-40B4-BE49-F238E27FC236}">
                <a16:creationId xmlns:a16="http://schemas.microsoft.com/office/drawing/2014/main" id="{5B5D13D6-FF64-6D48-827A-5088A025961F}"/>
              </a:ext>
            </a:extLst>
          </p:cNvPr>
          <p:cNvSpPr/>
          <p:nvPr/>
        </p:nvSpPr>
        <p:spPr>
          <a:xfrm rot="1209831">
            <a:off x="4143340" y="5273602"/>
            <a:ext cx="1649895" cy="1649895"/>
          </a:xfrm>
          <a:prstGeom prst="wedgeEllipseCallout">
            <a:avLst>
              <a:gd name="adj1" fmla="val -7085"/>
              <a:gd name="adj2" fmla="val 6452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a:solidFill>
                  <a:schemeClr val="bg1"/>
                </a:solidFill>
                <a:latin typeface="Hiragino Kaku Gothic Std W8" panose="020B0800000000000000" pitchFamily="34" charset="-128"/>
                <a:ea typeface="Hiragino Kaku Gothic Std W8" panose="020B0800000000000000" pitchFamily="34" charset="-128"/>
              </a:rPr>
              <a:t>宿</a:t>
            </a:r>
          </a:p>
        </p:txBody>
      </p:sp>
      <p:sp>
        <p:nvSpPr>
          <p:cNvPr id="7" name="テキスト ボックス 6">
            <a:extLst>
              <a:ext uri="{FF2B5EF4-FFF2-40B4-BE49-F238E27FC236}">
                <a16:creationId xmlns:a16="http://schemas.microsoft.com/office/drawing/2014/main" id="{8843E30B-B582-E549-B8D1-96B733F3A409}"/>
              </a:ext>
            </a:extLst>
          </p:cNvPr>
          <p:cNvSpPr txBox="1"/>
          <p:nvPr/>
        </p:nvSpPr>
        <p:spPr>
          <a:xfrm>
            <a:off x="156989" y="5438127"/>
            <a:ext cx="3940703" cy="1154162"/>
          </a:xfrm>
          <a:prstGeom prst="rect">
            <a:avLst/>
          </a:prstGeom>
          <a:noFill/>
        </p:spPr>
        <p:txBody>
          <a:bodyPr wrap="square" rtlCol="0">
            <a:spAutoFit/>
          </a:bodyPr>
          <a:lstStyle/>
          <a:p>
            <a:pPr>
              <a:spcAft>
                <a:spcPts val="600"/>
              </a:spcAft>
            </a:pPr>
            <a:r>
              <a:rPr kumimoji="1" lang="ja-JP" altLang="en-US" sz="1600" b="1" dirty="0">
                <a:solidFill>
                  <a:srgbClr val="C00000"/>
                </a:solidFill>
                <a:latin typeface="Meiryo" panose="020B0604030504040204" pitchFamily="34" charset="-128"/>
                <a:ea typeface="Meiryo" panose="020B0604030504040204" pitchFamily="34" charset="-128"/>
              </a:rPr>
              <a:t>旅館組合長の皆様へ</a:t>
            </a:r>
            <a:endParaRPr kumimoji="1" lang="en-US" altLang="ja-JP" sz="1600" b="1" dirty="0">
              <a:solidFill>
                <a:srgbClr val="C00000"/>
              </a:solidFill>
              <a:latin typeface="Meiryo" panose="020B0604030504040204" pitchFamily="34" charset="-128"/>
              <a:ea typeface="Meiryo" panose="020B0604030504040204" pitchFamily="34" charset="-128"/>
            </a:endParaRPr>
          </a:p>
          <a:p>
            <a:r>
              <a:rPr kumimoji="1" lang="ja-JP" altLang="en-US" sz="1600" b="1" dirty="0">
                <a:solidFill>
                  <a:srgbClr val="C00000"/>
                </a:solidFill>
                <a:latin typeface="Meiryo" panose="020B0604030504040204" pitchFamily="34" charset="-128"/>
                <a:ea typeface="Meiryo" panose="020B0604030504040204" pitchFamily="34" charset="-128"/>
              </a:rPr>
              <a:t>組合員の皆様のために、組合ごとの注文</a:t>
            </a:r>
            <a:r>
              <a:rPr kumimoji="1" lang="en-US" altLang="ja-JP" sz="1600" b="1" dirty="0">
                <a:solidFill>
                  <a:srgbClr val="C00000"/>
                </a:solidFill>
                <a:latin typeface="Meiryo" panose="020B0604030504040204" pitchFamily="34" charset="-128"/>
                <a:ea typeface="Meiryo" panose="020B0604030504040204" pitchFamily="34" charset="-128"/>
              </a:rPr>
              <a:t>(</a:t>
            </a:r>
            <a:r>
              <a:rPr kumimoji="1" lang="ja-JP" altLang="en-US" sz="1600" b="1" dirty="0">
                <a:solidFill>
                  <a:srgbClr val="C00000"/>
                </a:solidFill>
                <a:latin typeface="Meiryo" panose="020B0604030504040204" pitchFamily="34" charset="-128"/>
                <a:ea typeface="Meiryo" panose="020B0604030504040204" pitchFamily="34" charset="-128"/>
              </a:rPr>
              <a:t>注文書①</a:t>
            </a:r>
            <a:r>
              <a:rPr kumimoji="1" lang="en-US" altLang="ja-JP" sz="1600" b="1" dirty="0">
                <a:solidFill>
                  <a:srgbClr val="C00000"/>
                </a:solidFill>
                <a:latin typeface="Meiryo" panose="020B0604030504040204" pitchFamily="34" charset="-128"/>
                <a:ea typeface="Meiryo" panose="020B0604030504040204" pitchFamily="34" charset="-128"/>
              </a:rPr>
              <a:t>)</a:t>
            </a:r>
            <a:r>
              <a:rPr kumimoji="1" lang="ja-JP" altLang="en-US" sz="1600" b="1" dirty="0">
                <a:solidFill>
                  <a:srgbClr val="C00000"/>
                </a:solidFill>
                <a:latin typeface="Meiryo" panose="020B0604030504040204" pitchFamily="34" charset="-128"/>
                <a:ea typeface="Meiryo" panose="020B0604030504040204" pitchFamily="34" charset="-128"/>
              </a:rPr>
              <a:t>をお待ちしております。施設ごとの注文</a:t>
            </a:r>
            <a:r>
              <a:rPr kumimoji="1" lang="en-US" altLang="ja-JP" sz="1600" b="1" dirty="0">
                <a:solidFill>
                  <a:srgbClr val="C00000"/>
                </a:solidFill>
                <a:latin typeface="Meiryo" panose="020B0604030504040204" pitchFamily="34" charset="-128"/>
                <a:ea typeface="Meiryo" panose="020B0604030504040204" pitchFamily="34" charset="-128"/>
              </a:rPr>
              <a:t>(</a:t>
            </a:r>
            <a:r>
              <a:rPr kumimoji="1" lang="ja-JP" altLang="en-US" sz="1600" b="1" dirty="0">
                <a:solidFill>
                  <a:srgbClr val="C00000"/>
                </a:solidFill>
                <a:latin typeface="Meiryo" panose="020B0604030504040204" pitchFamily="34" charset="-128"/>
                <a:ea typeface="Meiryo" panose="020B0604030504040204" pitchFamily="34" charset="-128"/>
              </a:rPr>
              <a:t>注文書②</a:t>
            </a:r>
            <a:r>
              <a:rPr kumimoji="1" lang="en-US" altLang="ja-JP" sz="1600" b="1" dirty="0">
                <a:solidFill>
                  <a:srgbClr val="C00000"/>
                </a:solidFill>
                <a:latin typeface="Meiryo" panose="020B0604030504040204" pitchFamily="34" charset="-128"/>
                <a:ea typeface="Meiryo" panose="020B0604030504040204" pitchFamily="34" charset="-128"/>
              </a:rPr>
              <a:t>)</a:t>
            </a:r>
            <a:r>
              <a:rPr kumimoji="1" lang="ja-JP" altLang="en-US" sz="1600" b="1" dirty="0">
                <a:solidFill>
                  <a:srgbClr val="C00000"/>
                </a:solidFill>
                <a:latin typeface="Meiryo" panose="020B0604030504040204" pitchFamily="34" charset="-128"/>
                <a:ea typeface="Meiryo" panose="020B0604030504040204" pitchFamily="34" charset="-128"/>
              </a:rPr>
              <a:t>も承っております。</a:t>
            </a:r>
          </a:p>
        </p:txBody>
      </p:sp>
      <p:pic>
        <p:nvPicPr>
          <p:cNvPr id="53" name="図 52">
            <a:extLst>
              <a:ext uri="{FF2B5EF4-FFF2-40B4-BE49-F238E27FC236}">
                <a16:creationId xmlns:a16="http://schemas.microsoft.com/office/drawing/2014/main" id="{88220D4F-63E6-CF43-BFCE-FB16B4E61FAE}"/>
              </a:ext>
            </a:extLst>
          </p:cNvPr>
          <p:cNvPicPr>
            <a:picLocks noChangeAspect="1"/>
          </p:cNvPicPr>
          <p:nvPr/>
        </p:nvPicPr>
        <p:blipFill>
          <a:blip r:embed="rId3"/>
          <a:stretch>
            <a:fillRect/>
          </a:stretch>
        </p:blipFill>
        <p:spPr>
          <a:xfrm>
            <a:off x="5450978" y="5688293"/>
            <a:ext cx="1211870" cy="1211870"/>
          </a:xfrm>
          <a:prstGeom prst="rect">
            <a:avLst/>
          </a:prstGeom>
        </p:spPr>
      </p:pic>
    </p:spTree>
    <p:extLst>
      <p:ext uri="{BB962C8B-B14F-4D97-AF65-F5344CB8AC3E}">
        <p14:creationId xmlns:p14="http://schemas.microsoft.com/office/powerpoint/2010/main" val="350192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726869-FB49-0142-8AEA-E3A97B4CDBA8}"/>
              </a:ext>
            </a:extLst>
          </p:cNvPr>
          <p:cNvSpPr txBox="1"/>
          <p:nvPr/>
        </p:nvSpPr>
        <p:spPr>
          <a:xfrm>
            <a:off x="0" y="159027"/>
            <a:ext cx="6858000" cy="861774"/>
          </a:xfrm>
          <a:prstGeom prst="rect">
            <a:avLst/>
          </a:prstGeom>
          <a:noFill/>
        </p:spPr>
        <p:txBody>
          <a:bodyPr wrap="square" rtlCol="0">
            <a:spAutoFit/>
          </a:bodyPr>
          <a:lstStyle/>
          <a:p>
            <a:pPr lvl="1"/>
            <a:r>
              <a:rPr kumimoji="1" lang="en-US" altLang="ja-JP" sz="2500" b="1" dirty="0">
                <a:latin typeface="Meiryo" panose="020B0604030504040204" pitchFamily="34" charset="-128"/>
                <a:ea typeface="Meiryo" panose="020B0604030504040204" pitchFamily="34" charset="-128"/>
              </a:rPr>
              <a:t>FAX : </a:t>
            </a:r>
            <a:r>
              <a:rPr kumimoji="1" lang="ja-JP" altLang="en-US" sz="2500" b="1" dirty="0">
                <a:latin typeface="Meiryo" panose="020B0604030504040204" pitchFamily="34" charset="-128"/>
                <a:ea typeface="Meiryo" panose="020B0604030504040204" pitchFamily="34" charset="-128"/>
              </a:rPr>
              <a:t>０２７６－７３－７４３３</a:t>
            </a:r>
            <a:endParaRPr kumimoji="1" lang="en-US" altLang="ja-JP" sz="2500" b="1" dirty="0">
              <a:latin typeface="Meiryo" panose="020B0604030504040204" pitchFamily="34" charset="-128"/>
              <a:ea typeface="Meiryo" panose="020B0604030504040204" pitchFamily="34" charset="-128"/>
            </a:endParaRPr>
          </a:p>
          <a:p>
            <a:pPr lvl="1"/>
            <a:r>
              <a:rPr kumimoji="1" lang="en-US" altLang="ja-JP" sz="2500" b="1" dirty="0">
                <a:latin typeface="Meiryo" panose="020B0604030504040204" pitchFamily="34" charset="-128"/>
                <a:ea typeface="Meiryo" panose="020B0604030504040204" pitchFamily="34" charset="-128"/>
              </a:rPr>
              <a:t>Mail : info@skt-a.co.jp</a:t>
            </a:r>
            <a:endParaRPr kumimoji="1" lang="ja-JP" altLang="en-US" sz="2500" b="1" dirty="0">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A428CEE4-2342-FB42-95A9-A31C6C1FA5D8}"/>
              </a:ext>
            </a:extLst>
          </p:cNvPr>
          <p:cNvSpPr txBox="1"/>
          <p:nvPr/>
        </p:nvSpPr>
        <p:spPr>
          <a:xfrm>
            <a:off x="327549" y="1020801"/>
            <a:ext cx="6202902" cy="367408"/>
          </a:xfrm>
          <a:prstGeom prst="rect">
            <a:avLst/>
          </a:prstGeom>
          <a:noFill/>
        </p:spPr>
        <p:txBody>
          <a:bodyPr wrap="square" rtlCol="0">
            <a:spAutoFit/>
          </a:bodyPr>
          <a:lstStyle/>
          <a:p>
            <a:pPr>
              <a:lnSpc>
                <a:spcPct val="150000"/>
              </a:lnSpc>
            </a:pPr>
            <a:r>
              <a:rPr kumimoji="1" lang="ja-JP" altLang="en-US" sz="1300">
                <a:latin typeface="Meiryo" panose="020B0604030504040204" pitchFamily="34" charset="-128"/>
                <a:ea typeface="Meiryo" panose="020B0604030504040204" pitchFamily="34" charset="-128"/>
              </a:rPr>
              <a:t>申し込まれる方は、以下をご記入いただき、</a:t>
            </a:r>
            <a:r>
              <a:rPr kumimoji="1" lang="en-US" altLang="ja-JP" sz="1300" dirty="0">
                <a:latin typeface="Meiryo" panose="020B0604030504040204" pitchFamily="34" charset="-128"/>
                <a:ea typeface="Meiryo" panose="020B0604030504040204" pitchFamily="34" charset="-128"/>
              </a:rPr>
              <a:t>FAX</a:t>
            </a:r>
            <a:r>
              <a:rPr kumimoji="1" lang="ja-JP" altLang="en-US" sz="1300">
                <a:latin typeface="Meiryo" panose="020B0604030504040204" pitchFamily="34" charset="-128"/>
                <a:ea typeface="Meiryo" panose="020B0604030504040204" pitchFamily="34" charset="-128"/>
              </a:rPr>
              <a:t>かメールでお送りください。</a:t>
            </a:r>
            <a:endParaRPr kumimoji="1" lang="en-US" altLang="ja-JP" sz="1300" dirty="0">
              <a:latin typeface="Meiryo" panose="020B0604030504040204" pitchFamily="34" charset="-128"/>
              <a:ea typeface="Meiryo" panose="020B0604030504040204" pitchFamily="34" charset="-128"/>
            </a:endParaRPr>
          </a:p>
        </p:txBody>
      </p:sp>
      <p:sp>
        <p:nvSpPr>
          <p:cNvPr id="7" name="テキスト ボックス 6">
            <a:extLst>
              <a:ext uri="{FF2B5EF4-FFF2-40B4-BE49-F238E27FC236}">
                <a16:creationId xmlns:a16="http://schemas.microsoft.com/office/drawing/2014/main" id="{4F9A1E03-F8D6-1645-8EE4-7868F22198CB}"/>
              </a:ext>
            </a:extLst>
          </p:cNvPr>
          <p:cNvSpPr txBox="1"/>
          <p:nvPr/>
        </p:nvSpPr>
        <p:spPr>
          <a:xfrm>
            <a:off x="0" y="1530626"/>
            <a:ext cx="6858000" cy="523220"/>
          </a:xfrm>
          <a:prstGeom prst="rect">
            <a:avLst/>
          </a:prstGeom>
          <a:noFill/>
        </p:spPr>
        <p:txBody>
          <a:bodyPr wrap="square" rtlCol="0">
            <a:spAutoFit/>
          </a:bodyPr>
          <a:lstStyle/>
          <a:p>
            <a:pPr algn="ctr"/>
            <a:r>
              <a:rPr kumimoji="1" lang="ja-JP" altLang="en-US" sz="2800" b="1">
                <a:latin typeface="Meiryo" panose="020B0604030504040204" pitchFamily="34" charset="-128"/>
                <a:ea typeface="Meiryo" panose="020B0604030504040204" pitchFamily="34" charset="-128"/>
              </a:rPr>
              <a:t>抗原検査試薬</a:t>
            </a:r>
            <a:r>
              <a:rPr kumimoji="1" lang="en-US" altLang="ja-JP" sz="2800" b="1" dirty="0">
                <a:latin typeface="Meiryo" panose="020B0604030504040204" pitchFamily="34" charset="-128"/>
                <a:ea typeface="Meiryo" panose="020B0604030504040204" pitchFamily="34" charset="-128"/>
              </a:rPr>
              <a:t> </a:t>
            </a:r>
            <a:r>
              <a:rPr kumimoji="1" lang="ja-JP" altLang="en-US" sz="2800" b="1">
                <a:solidFill>
                  <a:srgbClr val="FF0000"/>
                </a:solidFill>
                <a:latin typeface="Meiryo" panose="020B0604030504040204" pitchFamily="34" charset="-128"/>
                <a:ea typeface="Meiryo" panose="020B0604030504040204" pitchFamily="34" charset="-128"/>
              </a:rPr>
              <a:t>組合用</a:t>
            </a:r>
            <a:r>
              <a:rPr kumimoji="1" lang="en-US" altLang="ja-JP" sz="2800" b="1" dirty="0">
                <a:latin typeface="Meiryo" panose="020B0604030504040204" pitchFamily="34" charset="-128"/>
                <a:ea typeface="Meiryo" panose="020B0604030504040204" pitchFamily="34" charset="-128"/>
              </a:rPr>
              <a:t> </a:t>
            </a:r>
            <a:r>
              <a:rPr kumimoji="1" lang="ja-JP" altLang="en-US" sz="2800" b="1">
                <a:latin typeface="Meiryo" panose="020B0604030504040204" pitchFamily="34" charset="-128"/>
                <a:ea typeface="Meiryo" panose="020B0604030504040204" pitchFamily="34" charset="-128"/>
              </a:rPr>
              <a:t>注文書</a:t>
            </a:r>
            <a:r>
              <a:rPr kumimoji="1" lang="en-US" altLang="ja-JP" sz="2000" b="1" dirty="0">
                <a:latin typeface="Meiryo" panose="020B0604030504040204" pitchFamily="34" charset="-128"/>
                <a:ea typeface="Meiryo" panose="020B0604030504040204" pitchFamily="34" charset="-128"/>
              </a:rPr>
              <a:t>(</a:t>
            </a:r>
            <a:r>
              <a:rPr kumimoji="1" lang="ja-JP" altLang="en-US" sz="2000" b="1">
                <a:latin typeface="Meiryo" panose="020B0604030504040204" pitchFamily="34" charset="-128"/>
                <a:ea typeface="Meiryo" panose="020B0604030504040204" pitchFamily="34" charset="-128"/>
              </a:rPr>
              <a:t>注文書①</a:t>
            </a:r>
            <a:r>
              <a:rPr kumimoji="1" lang="en-US" altLang="ja-JP" sz="2000" b="1" dirty="0">
                <a:latin typeface="Meiryo" panose="020B0604030504040204" pitchFamily="34" charset="-128"/>
                <a:ea typeface="Meiryo" panose="020B0604030504040204" pitchFamily="34" charset="-128"/>
              </a:rPr>
              <a:t>)</a:t>
            </a:r>
          </a:p>
        </p:txBody>
      </p:sp>
      <p:sp>
        <p:nvSpPr>
          <p:cNvPr id="8" name="正方形/長方形 7">
            <a:extLst>
              <a:ext uri="{FF2B5EF4-FFF2-40B4-BE49-F238E27FC236}">
                <a16:creationId xmlns:a16="http://schemas.microsoft.com/office/drawing/2014/main" id="{88A4AD7A-4C0E-9D43-96F5-4EFCA461FC83}"/>
              </a:ext>
            </a:extLst>
          </p:cNvPr>
          <p:cNvSpPr/>
          <p:nvPr/>
        </p:nvSpPr>
        <p:spPr>
          <a:xfrm>
            <a:off x="327549" y="4080164"/>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組合名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B3373081-7BC3-3146-A61C-F9E0C064233E}"/>
              </a:ext>
            </a:extLst>
          </p:cNvPr>
          <p:cNvSpPr/>
          <p:nvPr/>
        </p:nvSpPr>
        <p:spPr>
          <a:xfrm>
            <a:off x="1536700" y="4080164"/>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0" name="正方形/長方形 9">
            <a:extLst>
              <a:ext uri="{FF2B5EF4-FFF2-40B4-BE49-F238E27FC236}">
                <a16:creationId xmlns:a16="http://schemas.microsoft.com/office/drawing/2014/main" id="{D2253F09-55F1-4246-8DE6-65B2A22C0790}"/>
              </a:ext>
            </a:extLst>
          </p:cNvPr>
          <p:cNvSpPr/>
          <p:nvPr/>
        </p:nvSpPr>
        <p:spPr>
          <a:xfrm>
            <a:off x="3275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代表者名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1" name="正方形/長方形 10">
            <a:extLst>
              <a:ext uri="{FF2B5EF4-FFF2-40B4-BE49-F238E27FC236}">
                <a16:creationId xmlns:a16="http://schemas.microsoft.com/office/drawing/2014/main" id="{FAD8AB76-8FAA-8947-BE17-551BDECA695C}"/>
              </a:ext>
            </a:extLst>
          </p:cNvPr>
          <p:cNvSpPr/>
          <p:nvPr/>
        </p:nvSpPr>
        <p:spPr>
          <a:xfrm>
            <a:off x="15366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2" name="正方形/長方形 11">
            <a:extLst>
              <a:ext uri="{FF2B5EF4-FFF2-40B4-BE49-F238E27FC236}">
                <a16:creationId xmlns:a16="http://schemas.microsoft.com/office/drawing/2014/main" id="{34D47C98-4A02-BF44-88E7-3F388E65DD30}"/>
              </a:ext>
            </a:extLst>
          </p:cNvPr>
          <p:cNvSpPr/>
          <p:nvPr/>
        </p:nvSpPr>
        <p:spPr>
          <a:xfrm>
            <a:off x="35787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担当者名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3" name="正方形/長方形 12">
            <a:extLst>
              <a:ext uri="{FF2B5EF4-FFF2-40B4-BE49-F238E27FC236}">
                <a16:creationId xmlns:a16="http://schemas.microsoft.com/office/drawing/2014/main" id="{65C254BF-AE86-CE42-B9CA-9945C6451655}"/>
              </a:ext>
            </a:extLst>
          </p:cNvPr>
          <p:cNvSpPr/>
          <p:nvPr/>
        </p:nvSpPr>
        <p:spPr>
          <a:xfrm>
            <a:off x="47878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4" name="正方形/長方形 13">
            <a:extLst>
              <a:ext uri="{FF2B5EF4-FFF2-40B4-BE49-F238E27FC236}">
                <a16:creationId xmlns:a16="http://schemas.microsoft.com/office/drawing/2014/main" id="{D68C799D-773C-A14D-B65F-D28C356C5568}"/>
              </a:ext>
            </a:extLst>
          </p:cNvPr>
          <p:cNvSpPr/>
          <p:nvPr/>
        </p:nvSpPr>
        <p:spPr>
          <a:xfrm>
            <a:off x="3275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電　話</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5" name="正方形/長方形 14">
            <a:extLst>
              <a:ext uri="{FF2B5EF4-FFF2-40B4-BE49-F238E27FC236}">
                <a16:creationId xmlns:a16="http://schemas.microsoft.com/office/drawing/2014/main" id="{72991EE5-0D91-D94A-9BE9-2873420C57AC}"/>
              </a:ext>
            </a:extLst>
          </p:cNvPr>
          <p:cNvSpPr/>
          <p:nvPr/>
        </p:nvSpPr>
        <p:spPr>
          <a:xfrm>
            <a:off x="15366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6" name="正方形/長方形 15">
            <a:extLst>
              <a:ext uri="{FF2B5EF4-FFF2-40B4-BE49-F238E27FC236}">
                <a16:creationId xmlns:a16="http://schemas.microsoft.com/office/drawing/2014/main" id="{4B2AB72B-703E-0B43-AD62-545A1811E5E0}"/>
              </a:ext>
            </a:extLst>
          </p:cNvPr>
          <p:cNvSpPr/>
          <p:nvPr/>
        </p:nvSpPr>
        <p:spPr>
          <a:xfrm>
            <a:off x="35787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FAX</a:t>
            </a:r>
          </a:p>
        </p:txBody>
      </p:sp>
      <p:sp>
        <p:nvSpPr>
          <p:cNvPr id="17" name="正方形/長方形 16">
            <a:extLst>
              <a:ext uri="{FF2B5EF4-FFF2-40B4-BE49-F238E27FC236}">
                <a16:creationId xmlns:a16="http://schemas.microsoft.com/office/drawing/2014/main" id="{341BF09D-B699-0F45-9199-E0ECA484B131}"/>
              </a:ext>
            </a:extLst>
          </p:cNvPr>
          <p:cNvSpPr/>
          <p:nvPr/>
        </p:nvSpPr>
        <p:spPr>
          <a:xfrm>
            <a:off x="47878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8" name="正方形/長方形 17">
            <a:extLst>
              <a:ext uri="{FF2B5EF4-FFF2-40B4-BE49-F238E27FC236}">
                <a16:creationId xmlns:a16="http://schemas.microsoft.com/office/drawing/2014/main" id="{ACD142D5-C32F-6F4F-A5F1-4D4F6D08D0BF}"/>
              </a:ext>
            </a:extLst>
          </p:cNvPr>
          <p:cNvSpPr/>
          <p:nvPr/>
        </p:nvSpPr>
        <p:spPr>
          <a:xfrm>
            <a:off x="327548" y="67351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Mail</a:t>
            </a:r>
          </a:p>
        </p:txBody>
      </p:sp>
      <p:sp>
        <p:nvSpPr>
          <p:cNvPr id="19" name="正方形/長方形 18">
            <a:extLst>
              <a:ext uri="{FF2B5EF4-FFF2-40B4-BE49-F238E27FC236}">
                <a16:creationId xmlns:a16="http://schemas.microsoft.com/office/drawing/2014/main" id="{539E82CC-8EA7-BC4C-A8AA-8D6AB6817E38}"/>
              </a:ext>
            </a:extLst>
          </p:cNvPr>
          <p:cNvSpPr/>
          <p:nvPr/>
        </p:nvSpPr>
        <p:spPr>
          <a:xfrm>
            <a:off x="1536699" y="6735199"/>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0" name="正方形/長方形 19">
            <a:extLst>
              <a:ext uri="{FF2B5EF4-FFF2-40B4-BE49-F238E27FC236}">
                <a16:creationId xmlns:a16="http://schemas.microsoft.com/office/drawing/2014/main" id="{9F6A3358-2F95-9541-BDEB-A8B410CE98F9}"/>
              </a:ext>
            </a:extLst>
          </p:cNvPr>
          <p:cNvSpPr/>
          <p:nvPr/>
        </p:nvSpPr>
        <p:spPr>
          <a:xfrm>
            <a:off x="327549" y="4509164"/>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所在地</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21" name="正方形/長方形 20">
            <a:extLst>
              <a:ext uri="{FF2B5EF4-FFF2-40B4-BE49-F238E27FC236}">
                <a16:creationId xmlns:a16="http://schemas.microsoft.com/office/drawing/2014/main" id="{C5FF4A2D-AC26-D34E-A8EB-7008A88703DA}"/>
              </a:ext>
            </a:extLst>
          </p:cNvPr>
          <p:cNvSpPr/>
          <p:nvPr/>
        </p:nvSpPr>
        <p:spPr>
          <a:xfrm>
            <a:off x="1536700" y="4509165"/>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2" name="正方形/長方形 21">
            <a:extLst>
              <a:ext uri="{FF2B5EF4-FFF2-40B4-BE49-F238E27FC236}">
                <a16:creationId xmlns:a16="http://schemas.microsoft.com/office/drawing/2014/main" id="{234AC40F-A7F5-7C42-9C08-DD98AEAB56D4}"/>
              </a:ext>
            </a:extLst>
          </p:cNvPr>
          <p:cNvSpPr/>
          <p:nvPr/>
        </p:nvSpPr>
        <p:spPr>
          <a:xfrm>
            <a:off x="327549" y="362806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注文日時</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3" name="正方形/長方形 22">
            <a:extLst>
              <a:ext uri="{FF2B5EF4-FFF2-40B4-BE49-F238E27FC236}">
                <a16:creationId xmlns:a16="http://schemas.microsoft.com/office/drawing/2014/main" id="{B690C100-1DDC-A040-95F9-9BE9E44C6CD0}"/>
              </a:ext>
            </a:extLst>
          </p:cNvPr>
          <p:cNvSpPr/>
          <p:nvPr/>
        </p:nvSpPr>
        <p:spPr>
          <a:xfrm>
            <a:off x="1536700" y="3628063"/>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Meiryo" panose="020B0604030504040204" pitchFamily="34" charset="-128"/>
                <a:ea typeface="Meiryo" panose="020B0604030504040204" pitchFamily="34" charset="-128"/>
              </a:rPr>
              <a:t>2021</a:t>
            </a:r>
            <a:r>
              <a:rPr kumimoji="1" lang="ja-JP" altLang="en-US" sz="1200" dirty="0">
                <a:solidFill>
                  <a:schemeClr val="tx1"/>
                </a:solidFill>
                <a:latin typeface="Meiryo" panose="020B0604030504040204" pitchFamily="34" charset="-128"/>
                <a:ea typeface="Meiryo" panose="020B0604030504040204" pitchFamily="34" charset="-128"/>
              </a:rPr>
              <a:t>年　　月　　日</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4" name="正方形/長方形 23">
            <a:extLst>
              <a:ext uri="{FF2B5EF4-FFF2-40B4-BE49-F238E27FC236}">
                <a16:creationId xmlns:a16="http://schemas.microsoft.com/office/drawing/2014/main" id="{2086E9AC-D2D6-4F44-82DE-2470D23E28FA}"/>
              </a:ext>
            </a:extLst>
          </p:cNvPr>
          <p:cNvSpPr/>
          <p:nvPr/>
        </p:nvSpPr>
        <p:spPr>
          <a:xfrm>
            <a:off x="3578749" y="3628063"/>
            <a:ext cx="1209151" cy="3429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受付番号</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5" name="正方形/長方形 24">
            <a:extLst>
              <a:ext uri="{FF2B5EF4-FFF2-40B4-BE49-F238E27FC236}">
                <a16:creationId xmlns:a16="http://schemas.microsoft.com/office/drawing/2014/main" id="{A0ADB91D-ECA5-1140-B094-EE659D4E2006}"/>
              </a:ext>
            </a:extLst>
          </p:cNvPr>
          <p:cNvSpPr/>
          <p:nvPr/>
        </p:nvSpPr>
        <p:spPr>
          <a:xfrm>
            <a:off x="4787900" y="3628063"/>
            <a:ext cx="1892300" cy="34290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6" name="正方形/長方形 25">
            <a:extLst>
              <a:ext uri="{FF2B5EF4-FFF2-40B4-BE49-F238E27FC236}">
                <a16:creationId xmlns:a16="http://schemas.microsoft.com/office/drawing/2014/main" id="{3D8BF141-0741-E244-8F05-63F57C35B16B}"/>
              </a:ext>
            </a:extLst>
          </p:cNvPr>
          <p:cNvSpPr/>
          <p:nvPr/>
        </p:nvSpPr>
        <p:spPr>
          <a:xfrm>
            <a:off x="327549" y="2108768"/>
            <a:ext cx="1209151" cy="133367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注文時の</a:t>
            </a:r>
            <a:endParaRPr kumimoji="1" lang="en-US" altLang="ja-JP" sz="1200" b="1" dirty="0">
              <a:solidFill>
                <a:schemeClr val="tx1"/>
              </a:solidFill>
              <a:latin typeface="Meiryo" panose="020B0604030504040204" pitchFamily="34" charset="-128"/>
              <a:ea typeface="Meiryo" panose="020B0604030504040204" pitchFamily="34" charset="-128"/>
            </a:endParaRPr>
          </a:p>
          <a:p>
            <a:pPr algn="ctr"/>
            <a:r>
              <a:rPr kumimoji="1" lang="ja-JP" altLang="en-US" sz="1200" b="1">
                <a:solidFill>
                  <a:schemeClr val="tx1"/>
                </a:solidFill>
                <a:latin typeface="Meiryo" panose="020B0604030504040204" pitchFamily="34" charset="-128"/>
                <a:ea typeface="Meiryo" panose="020B0604030504040204" pitchFamily="34" charset="-128"/>
              </a:rPr>
              <a:t>注意点</a:t>
            </a:r>
            <a:endParaRPr kumimoji="1" lang="en-US" altLang="ja-JP" sz="900" b="1" dirty="0">
              <a:solidFill>
                <a:schemeClr val="tx1"/>
              </a:solidFill>
              <a:latin typeface="Meiryo" panose="020B0604030504040204" pitchFamily="34" charset="-128"/>
              <a:ea typeface="Meiryo" panose="020B0604030504040204" pitchFamily="34" charset="-128"/>
            </a:endParaRPr>
          </a:p>
        </p:txBody>
      </p:sp>
      <p:sp>
        <p:nvSpPr>
          <p:cNvPr id="27" name="正方形/長方形 26">
            <a:extLst>
              <a:ext uri="{FF2B5EF4-FFF2-40B4-BE49-F238E27FC236}">
                <a16:creationId xmlns:a16="http://schemas.microsoft.com/office/drawing/2014/main" id="{909B709B-0A42-454F-A4DA-E307712AD563}"/>
              </a:ext>
            </a:extLst>
          </p:cNvPr>
          <p:cNvSpPr/>
          <p:nvPr/>
        </p:nvSpPr>
        <p:spPr>
          <a:xfrm>
            <a:off x="1536700" y="2108768"/>
            <a:ext cx="5143500" cy="13336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注文単位数</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p>
          <a:p>
            <a:pPr>
              <a:spcAft>
                <a:spcPts val="600"/>
              </a:spcAft>
            </a:pP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　１ロット</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 </a:t>
            </a:r>
            <a:r>
              <a:rPr kumimoji="1" lang="en-US" altLang="ja-JP" sz="1600" dirty="0">
                <a:solidFill>
                  <a:schemeClr val="tx1"/>
                </a:solidFill>
                <a:latin typeface="Hiragino Kaku Gothic Std W8" panose="020B0800000000000000" pitchFamily="34" charset="-128"/>
                <a:ea typeface="Hiragino Kaku Gothic Std W8" panose="020B0800000000000000" pitchFamily="34" charset="-128"/>
              </a:rPr>
              <a:t>20</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回分　２６，４００円</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税込</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＋配送料</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pPr>
              <a:spcAft>
                <a:spcPts val="600"/>
              </a:spcAft>
            </a:pP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支払方法</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　商品に請求書を同封致します。確認後、代金をお振込み下さい。</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p:txBody>
      </p:sp>
      <p:sp>
        <p:nvSpPr>
          <p:cNvPr id="42" name="角丸四角形 41">
            <a:extLst>
              <a:ext uri="{FF2B5EF4-FFF2-40B4-BE49-F238E27FC236}">
                <a16:creationId xmlns:a16="http://schemas.microsoft.com/office/drawing/2014/main" id="{C58F35B7-7567-9647-8A3F-295CF3F69618}"/>
              </a:ext>
            </a:extLst>
          </p:cNvPr>
          <p:cNvSpPr/>
          <p:nvPr/>
        </p:nvSpPr>
        <p:spPr>
          <a:xfrm>
            <a:off x="327548" y="8670455"/>
            <a:ext cx="6352651" cy="1076517"/>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8E093148-C5C1-4141-83C9-11E90BF400FC}"/>
              </a:ext>
            </a:extLst>
          </p:cNvPr>
          <p:cNvSpPr txBox="1"/>
          <p:nvPr/>
        </p:nvSpPr>
        <p:spPr>
          <a:xfrm>
            <a:off x="681935" y="8490238"/>
            <a:ext cx="968445" cy="323165"/>
          </a:xfrm>
          <a:prstGeom prst="rect">
            <a:avLst/>
          </a:prstGeom>
          <a:solidFill>
            <a:schemeClr val="bg1"/>
          </a:solidFill>
        </p:spPr>
        <p:txBody>
          <a:bodyPr wrap="square" rtlCol="0">
            <a:spAutoFit/>
          </a:bodyPr>
          <a:lstStyle/>
          <a:p>
            <a:r>
              <a:rPr kumimoji="1" lang="ja-JP" altLang="en-US" sz="1500" b="1">
                <a:latin typeface="Meiryo" panose="020B0604030504040204" pitchFamily="34" charset="-128"/>
                <a:ea typeface="Meiryo" panose="020B0604030504040204" pitchFamily="34" charset="-128"/>
              </a:rPr>
              <a:t>●問合先</a:t>
            </a:r>
          </a:p>
        </p:txBody>
      </p:sp>
      <p:sp>
        <p:nvSpPr>
          <p:cNvPr id="54" name="正方形/長方形 53">
            <a:extLst>
              <a:ext uri="{FF2B5EF4-FFF2-40B4-BE49-F238E27FC236}">
                <a16:creationId xmlns:a16="http://schemas.microsoft.com/office/drawing/2014/main" id="{9FA2BDEC-1D6D-F04E-AB09-0E84E656643B}"/>
              </a:ext>
            </a:extLst>
          </p:cNvPr>
          <p:cNvSpPr/>
          <p:nvPr/>
        </p:nvSpPr>
        <p:spPr>
          <a:xfrm>
            <a:off x="327548" y="5315913"/>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商品の送付先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55" name="正方形/長方形 54">
            <a:extLst>
              <a:ext uri="{FF2B5EF4-FFF2-40B4-BE49-F238E27FC236}">
                <a16:creationId xmlns:a16="http://schemas.microsoft.com/office/drawing/2014/main" id="{3AA44479-DE16-174E-933A-A7C3745DB832}"/>
              </a:ext>
            </a:extLst>
          </p:cNvPr>
          <p:cNvSpPr/>
          <p:nvPr/>
        </p:nvSpPr>
        <p:spPr>
          <a:xfrm>
            <a:off x="1536699" y="5317544"/>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56" name="テキスト ボックス 55">
            <a:extLst>
              <a:ext uri="{FF2B5EF4-FFF2-40B4-BE49-F238E27FC236}">
                <a16:creationId xmlns:a16="http://schemas.microsoft.com/office/drawing/2014/main" id="{FA699545-6410-1445-93E1-96AE7A384389}"/>
              </a:ext>
            </a:extLst>
          </p:cNvPr>
          <p:cNvSpPr txBox="1"/>
          <p:nvPr/>
        </p:nvSpPr>
        <p:spPr>
          <a:xfrm>
            <a:off x="327548" y="5064267"/>
            <a:ext cx="6352651" cy="261610"/>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a:latin typeface="Meiryo" panose="020B0604030504040204" pitchFamily="34" charset="-128"/>
                <a:ea typeface="Meiryo" panose="020B0604030504040204" pitchFamily="34" charset="-128"/>
              </a:rPr>
              <a:t>商品の送り先が同上と異なる場合はご記入ください。</a:t>
            </a:r>
          </a:p>
        </p:txBody>
      </p:sp>
      <p:sp>
        <p:nvSpPr>
          <p:cNvPr id="59" name="正方形/長方形 58">
            <a:extLst>
              <a:ext uri="{FF2B5EF4-FFF2-40B4-BE49-F238E27FC236}">
                <a16:creationId xmlns:a16="http://schemas.microsoft.com/office/drawing/2014/main" id="{FF062208-F7D6-4E49-8D83-19D872B152B7}"/>
              </a:ext>
            </a:extLst>
          </p:cNvPr>
          <p:cNvSpPr/>
          <p:nvPr/>
        </p:nvSpPr>
        <p:spPr>
          <a:xfrm>
            <a:off x="327548" y="720495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0" name="正方形/長方形 59">
            <a:extLst>
              <a:ext uri="{FF2B5EF4-FFF2-40B4-BE49-F238E27FC236}">
                <a16:creationId xmlns:a16="http://schemas.microsoft.com/office/drawing/2014/main" id="{9BDCCD2F-2473-D646-9C92-FA9A944D7D23}"/>
              </a:ext>
            </a:extLst>
          </p:cNvPr>
          <p:cNvSpPr/>
          <p:nvPr/>
        </p:nvSpPr>
        <p:spPr>
          <a:xfrm>
            <a:off x="1536699" y="7204953"/>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1" name="テキスト ボックス 60">
            <a:extLst>
              <a:ext uri="{FF2B5EF4-FFF2-40B4-BE49-F238E27FC236}">
                <a16:creationId xmlns:a16="http://schemas.microsoft.com/office/drawing/2014/main" id="{9FCA41FF-CD4D-2841-9B7E-5C13243AC6EE}"/>
              </a:ext>
            </a:extLst>
          </p:cNvPr>
          <p:cNvSpPr txBox="1"/>
          <p:nvPr/>
        </p:nvSpPr>
        <p:spPr>
          <a:xfrm>
            <a:off x="3211551" y="7186236"/>
            <a:ext cx="3468648" cy="323165"/>
          </a:xfrm>
          <a:prstGeom prst="rect">
            <a:avLst/>
          </a:prstGeom>
          <a:noFill/>
        </p:spPr>
        <p:txBody>
          <a:bodyPr wrap="square" rtlCol="0">
            <a:spAutoFit/>
          </a:bodyPr>
          <a:lstStyle/>
          <a:p>
            <a:r>
              <a:rPr kumimoji="1" lang="ja-JP" altLang="en-US" sz="1500" b="1" dirty="0">
                <a:latin typeface="Meiryo" panose="020B0604030504040204" pitchFamily="34" charset="-128"/>
                <a:ea typeface="Meiryo" panose="020B0604030504040204" pitchFamily="34" charset="-128"/>
              </a:rPr>
              <a:t>ロット</a:t>
            </a:r>
            <a:r>
              <a:rPr kumimoji="1" lang="en-US" altLang="ja-JP" sz="1500" b="1" dirty="0">
                <a:latin typeface="Meiryo" panose="020B0604030504040204" pitchFamily="34" charset="-128"/>
                <a:ea typeface="Meiryo" panose="020B0604030504040204" pitchFamily="34" charset="-128"/>
              </a:rPr>
              <a:t> ×</a:t>
            </a:r>
            <a:r>
              <a:rPr kumimoji="1" lang="ja-JP" altLang="en-US" sz="1500" b="1" dirty="0">
                <a:latin typeface="Meiryo" panose="020B0604030504040204" pitchFamily="34" charset="-128"/>
                <a:ea typeface="Meiryo" panose="020B0604030504040204" pitchFamily="34" charset="-128"/>
              </a:rPr>
              <a:t> </a:t>
            </a:r>
            <a:r>
              <a:rPr kumimoji="1" lang="en-US" altLang="ja-JP" sz="1500" b="1" dirty="0">
                <a:latin typeface="Meiryo" panose="020B0604030504040204" pitchFamily="34" charset="-128"/>
                <a:ea typeface="Meiryo" panose="020B0604030504040204" pitchFamily="34" charset="-128"/>
              </a:rPr>
              <a:t> </a:t>
            </a:r>
            <a:r>
              <a:rPr kumimoji="1" lang="ja-JP" altLang="en-US" sz="1500" b="1" dirty="0">
                <a:latin typeface="Meiryo" panose="020B0604030504040204" pitchFamily="34" charset="-128"/>
                <a:ea typeface="Meiryo" panose="020B0604030504040204" pitchFamily="34" charset="-128"/>
              </a:rPr>
              <a:t>２６，４００円</a:t>
            </a:r>
            <a:r>
              <a:rPr kumimoji="1" lang="en-US" altLang="ja-JP" sz="1500" b="1" dirty="0">
                <a:latin typeface="Meiryo" panose="020B0604030504040204" pitchFamily="34" charset="-128"/>
                <a:ea typeface="Meiryo" panose="020B0604030504040204" pitchFamily="34" charset="-128"/>
              </a:rPr>
              <a:t>(</a:t>
            </a:r>
            <a:r>
              <a:rPr kumimoji="1" lang="ja-JP" altLang="en-US" sz="1500" b="1" dirty="0">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dirty="0">
              <a:latin typeface="Meiryo" panose="020B0604030504040204" pitchFamily="34" charset="-128"/>
              <a:ea typeface="Meiryo" panose="020B0604030504040204" pitchFamily="34" charset="-128"/>
            </a:endParaRPr>
          </a:p>
        </p:txBody>
      </p:sp>
      <p:sp>
        <p:nvSpPr>
          <p:cNvPr id="62" name="正方形/長方形 61">
            <a:extLst>
              <a:ext uri="{FF2B5EF4-FFF2-40B4-BE49-F238E27FC236}">
                <a16:creationId xmlns:a16="http://schemas.microsoft.com/office/drawing/2014/main" id="{D7EA6AF5-41F8-4E4C-BE6A-AD404E074580}"/>
              </a:ext>
            </a:extLst>
          </p:cNvPr>
          <p:cNvSpPr/>
          <p:nvPr/>
        </p:nvSpPr>
        <p:spPr>
          <a:xfrm>
            <a:off x="327548" y="76350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注文額合計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3" name="正方形/長方形 62">
            <a:extLst>
              <a:ext uri="{FF2B5EF4-FFF2-40B4-BE49-F238E27FC236}">
                <a16:creationId xmlns:a16="http://schemas.microsoft.com/office/drawing/2014/main" id="{63CC70F8-37B3-CE42-9E52-CE6A6FDD7244}"/>
              </a:ext>
            </a:extLst>
          </p:cNvPr>
          <p:cNvSpPr/>
          <p:nvPr/>
        </p:nvSpPr>
        <p:spPr>
          <a:xfrm>
            <a:off x="1536699" y="7635099"/>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4" name="テキスト ボックス 63">
            <a:extLst>
              <a:ext uri="{FF2B5EF4-FFF2-40B4-BE49-F238E27FC236}">
                <a16:creationId xmlns:a16="http://schemas.microsoft.com/office/drawing/2014/main" id="{3CE5FE0B-D35F-E449-A53B-ADD6389D35D0}"/>
              </a:ext>
            </a:extLst>
          </p:cNvPr>
          <p:cNvSpPr txBox="1"/>
          <p:nvPr/>
        </p:nvSpPr>
        <p:spPr>
          <a:xfrm>
            <a:off x="3211551" y="7682991"/>
            <a:ext cx="3468648" cy="323165"/>
          </a:xfrm>
          <a:prstGeom prst="rect">
            <a:avLst/>
          </a:prstGeom>
          <a:noFill/>
        </p:spPr>
        <p:txBody>
          <a:bodyPr wrap="square" rtlCol="0">
            <a:spAutoFit/>
          </a:bodyPr>
          <a:lstStyle/>
          <a:p>
            <a:r>
              <a:rPr kumimoji="1" lang="ja-JP" altLang="en-US" sz="1500" b="1">
                <a:latin typeface="Meiryo" panose="020B0604030504040204" pitchFamily="34" charset="-128"/>
                <a:ea typeface="Meiryo" panose="020B0604030504040204" pitchFamily="34" charset="-128"/>
              </a:rPr>
              <a:t>円</a:t>
            </a:r>
            <a:r>
              <a:rPr kumimoji="1" lang="en-US" altLang="ja-JP" sz="1500" b="1" dirty="0">
                <a:latin typeface="Meiryo" panose="020B0604030504040204" pitchFamily="34" charset="-128"/>
                <a:ea typeface="Meiryo" panose="020B0604030504040204" pitchFamily="34" charset="-128"/>
              </a:rPr>
              <a:t>(</a:t>
            </a:r>
            <a:r>
              <a:rPr kumimoji="1" lang="ja-JP" altLang="en-US" sz="1500" b="1">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a:latin typeface="Meiryo" panose="020B0604030504040204" pitchFamily="34" charset="-128"/>
              <a:ea typeface="Meiryo" panose="020B0604030504040204" pitchFamily="34" charset="-128"/>
            </a:endParaRPr>
          </a:p>
        </p:txBody>
      </p:sp>
      <p:sp>
        <p:nvSpPr>
          <p:cNvPr id="65" name="テキスト ボックス 64">
            <a:extLst>
              <a:ext uri="{FF2B5EF4-FFF2-40B4-BE49-F238E27FC236}">
                <a16:creationId xmlns:a16="http://schemas.microsoft.com/office/drawing/2014/main" id="{F806B771-ED90-F049-9E17-82D8BF39B77D}"/>
              </a:ext>
            </a:extLst>
          </p:cNvPr>
          <p:cNvSpPr txBox="1"/>
          <p:nvPr/>
        </p:nvSpPr>
        <p:spPr>
          <a:xfrm>
            <a:off x="252673" y="8037330"/>
            <a:ext cx="6352651" cy="430887"/>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dirty="0">
                <a:latin typeface="Meiryo" panose="020B0604030504040204" pitchFamily="34" charset="-128"/>
                <a:ea typeface="Meiryo" panose="020B0604030504040204" pitchFamily="34" charset="-128"/>
              </a:rPr>
              <a:t>商品のお届け日数は、おおよそ７日程度を見込んでください。　　　　　　　　　　　　　　　　　配送状況で遅れる場合がありますことをあらかじめお断り申し上げます。</a:t>
            </a:r>
          </a:p>
        </p:txBody>
      </p:sp>
    </p:spTree>
    <p:extLst>
      <p:ext uri="{BB962C8B-B14F-4D97-AF65-F5344CB8AC3E}">
        <p14:creationId xmlns:p14="http://schemas.microsoft.com/office/powerpoint/2010/main" val="208844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726869-FB49-0142-8AEA-E3A97B4CDBA8}"/>
              </a:ext>
            </a:extLst>
          </p:cNvPr>
          <p:cNvSpPr txBox="1"/>
          <p:nvPr/>
        </p:nvSpPr>
        <p:spPr>
          <a:xfrm>
            <a:off x="0" y="159027"/>
            <a:ext cx="6858000" cy="861774"/>
          </a:xfrm>
          <a:prstGeom prst="rect">
            <a:avLst/>
          </a:prstGeom>
          <a:noFill/>
        </p:spPr>
        <p:txBody>
          <a:bodyPr wrap="square" rtlCol="0">
            <a:spAutoFit/>
          </a:bodyPr>
          <a:lstStyle/>
          <a:p>
            <a:pPr lvl="1"/>
            <a:r>
              <a:rPr kumimoji="1" lang="en-US" altLang="ja-JP" sz="2500" b="1" dirty="0">
                <a:latin typeface="Meiryo" panose="020B0604030504040204" pitchFamily="34" charset="-128"/>
                <a:ea typeface="Meiryo" panose="020B0604030504040204" pitchFamily="34" charset="-128"/>
              </a:rPr>
              <a:t>FAX : </a:t>
            </a:r>
            <a:r>
              <a:rPr kumimoji="1" lang="ja-JP" altLang="en-US" sz="2500" b="1" dirty="0">
                <a:latin typeface="Meiryo" panose="020B0604030504040204" pitchFamily="34" charset="-128"/>
                <a:ea typeface="Meiryo" panose="020B0604030504040204" pitchFamily="34" charset="-128"/>
              </a:rPr>
              <a:t>０２７６－７３－７４３３</a:t>
            </a:r>
            <a:endParaRPr kumimoji="1" lang="en-US" altLang="ja-JP" sz="2500" b="1" dirty="0">
              <a:latin typeface="Meiryo" panose="020B0604030504040204" pitchFamily="34" charset="-128"/>
              <a:ea typeface="Meiryo" panose="020B0604030504040204" pitchFamily="34" charset="-128"/>
            </a:endParaRPr>
          </a:p>
          <a:p>
            <a:pPr lvl="1"/>
            <a:r>
              <a:rPr kumimoji="1" lang="en-US" altLang="ja-JP" sz="2500" b="1" dirty="0">
                <a:latin typeface="Meiryo" panose="020B0604030504040204" pitchFamily="34" charset="-128"/>
                <a:ea typeface="Meiryo" panose="020B0604030504040204" pitchFamily="34" charset="-128"/>
              </a:rPr>
              <a:t>Mail : info@ </a:t>
            </a:r>
            <a:r>
              <a:rPr kumimoji="1" lang="en-US" altLang="ja-JP" sz="2500" b="1" dirty="0" err="1">
                <a:latin typeface="Meiryo" panose="020B0604030504040204" pitchFamily="34" charset="-128"/>
                <a:ea typeface="Meiryo" panose="020B0604030504040204" pitchFamily="34" charset="-128"/>
              </a:rPr>
              <a:t>info@skt-a.co.jp</a:t>
            </a:r>
            <a:endParaRPr kumimoji="1" lang="ja-JP" altLang="en-US" sz="2500" b="1" dirty="0">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A428CEE4-2342-FB42-95A9-A31C6C1FA5D8}"/>
              </a:ext>
            </a:extLst>
          </p:cNvPr>
          <p:cNvSpPr txBox="1"/>
          <p:nvPr/>
        </p:nvSpPr>
        <p:spPr>
          <a:xfrm>
            <a:off x="327549" y="1020801"/>
            <a:ext cx="6202902" cy="367408"/>
          </a:xfrm>
          <a:prstGeom prst="rect">
            <a:avLst/>
          </a:prstGeom>
          <a:noFill/>
        </p:spPr>
        <p:txBody>
          <a:bodyPr wrap="square" rtlCol="0">
            <a:spAutoFit/>
          </a:bodyPr>
          <a:lstStyle/>
          <a:p>
            <a:pPr>
              <a:lnSpc>
                <a:spcPct val="150000"/>
              </a:lnSpc>
            </a:pPr>
            <a:r>
              <a:rPr kumimoji="1" lang="ja-JP" altLang="en-US" sz="1300">
                <a:latin typeface="Meiryo" panose="020B0604030504040204" pitchFamily="34" charset="-128"/>
                <a:ea typeface="Meiryo" panose="020B0604030504040204" pitchFamily="34" charset="-128"/>
              </a:rPr>
              <a:t>申し込まれる方は、以下をご記入いただき、</a:t>
            </a:r>
            <a:r>
              <a:rPr kumimoji="1" lang="en-US" altLang="ja-JP" sz="1300" dirty="0">
                <a:latin typeface="Meiryo" panose="020B0604030504040204" pitchFamily="34" charset="-128"/>
                <a:ea typeface="Meiryo" panose="020B0604030504040204" pitchFamily="34" charset="-128"/>
              </a:rPr>
              <a:t>FAX</a:t>
            </a:r>
            <a:r>
              <a:rPr kumimoji="1" lang="ja-JP" altLang="en-US" sz="1300">
                <a:latin typeface="Meiryo" panose="020B0604030504040204" pitchFamily="34" charset="-128"/>
                <a:ea typeface="Meiryo" panose="020B0604030504040204" pitchFamily="34" charset="-128"/>
              </a:rPr>
              <a:t>かメールでお送りください。</a:t>
            </a:r>
            <a:endParaRPr kumimoji="1" lang="en-US" altLang="ja-JP" sz="1300" dirty="0">
              <a:latin typeface="Meiryo" panose="020B0604030504040204" pitchFamily="34" charset="-128"/>
              <a:ea typeface="Meiryo" panose="020B0604030504040204" pitchFamily="34" charset="-128"/>
            </a:endParaRPr>
          </a:p>
        </p:txBody>
      </p:sp>
      <p:sp>
        <p:nvSpPr>
          <p:cNvPr id="7" name="テキスト ボックス 6">
            <a:extLst>
              <a:ext uri="{FF2B5EF4-FFF2-40B4-BE49-F238E27FC236}">
                <a16:creationId xmlns:a16="http://schemas.microsoft.com/office/drawing/2014/main" id="{4F9A1E03-F8D6-1645-8EE4-7868F22198CB}"/>
              </a:ext>
            </a:extLst>
          </p:cNvPr>
          <p:cNvSpPr txBox="1"/>
          <p:nvPr/>
        </p:nvSpPr>
        <p:spPr>
          <a:xfrm>
            <a:off x="0" y="1550504"/>
            <a:ext cx="6858000" cy="523220"/>
          </a:xfrm>
          <a:prstGeom prst="rect">
            <a:avLst/>
          </a:prstGeom>
          <a:noFill/>
        </p:spPr>
        <p:txBody>
          <a:bodyPr wrap="square" rtlCol="0">
            <a:spAutoFit/>
          </a:bodyPr>
          <a:lstStyle/>
          <a:p>
            <a:pPr algn="ctr"/>
            <a:r>
              <a:rPr kumimoji="1" lang="ja-JP" altLang="en-US" sz="2800" b="1">
                <a:latin typeface="Meiryo" panose="020B0604030504040204" pitchFamily="34" charset="-128"/>
                <a:ea typeface="Meiryo" panose="020B0604030504040204" pitchFamily="34" charset="-128"/>
              </a:rPr>
              <a:t>抗原検査試薬</a:t>
            </a:r>
            <a:r>
              <a:rPr kumimoji="1" lang="en-US" altLang="ja-JP" sz="2800" b="1" dirty="0">
                <a:latin typeface="Meiryo" panose="020B0604030504040204" pitchFamily="34" charset="-128"/>
                <a:ea typeface="Meiryo" panose="020B0604030504040204" pitchFamily="34" charset="-128"/>
              </a:rPr>
              <a:t> </a:t>
            </a:r>
            <a:r>
              <a:rPr kumimoji="1" lang="ja-JP" altLang="en-US" sz="2800" b="1">
                <a:solidFill>
                  <a:srgbClr val="FF0000"/>
                </a:solidFill>
                <a:latin typeface="Meiryo" panose="020B0604030504040204" pitchFamily="34" charset="-128"/>
                <a:ea typeface="Meiryo" panose="020B0604030504040204" pitchFamily="34" charset="-128"/>
              </a:rPr>
              <a:t>施設用</a:t>
            </a:r>
            <a:r>
              <a:rPr kumimoji="1" lang="en-US" altLang="ja-JP" sz="2800" b="1" dirty="0">
                <a:solidFill>
                  <a:srgbClr val="FF0000"/>
                </a:solidFill>
                <a:latin typeface="Meiryo" panose="020B0604030504040204" pitchFamily="34" charset="-128"/>
                <a:ea typeface="Meiryo" panose="020B0604030504040204" pitchFamily="34" charset="-128"/>
              </a:rPr>
              <a:t> </a:t>
            </a:r>
            <a:r>
              <a:rPr kumimoji="1" lang="ja-JP" altLang="en-US" sz="2800" b="1">
                <a:latin typeface="Meiryo" panose="020B0604030504040204" pitchFamily="34" charset="-128"/>
                <a:ea typeface="Meiryo" panose="020B0604030504040204" pitchFamily="34" charset="-128"/>
              </a:rPr>
              <a:t>注文書</a:t>
            </a:r>
            <a:r>
              <a:rPr kumimoji="1" lang="en-US" altLang="ja-JP" sz="2000" b="1" dirty="0">
                <a:latin typeface="Meiryo" panose="020B0604030504040204" pitchFamily="34" charset="-128"/>
                <a:ea typeface="Meiryo" panose="020B0604030504040204" pitchFamily="34" charset="-128"/>
              </a:rPr>
              <a:t>(</a:t>
            </a:r>
            <a:r>
              <a:rPr kumimoji="1" lang="ja-JP" altLang="en-US" sz="2000" b="1">
                <a:latin typeface="Meiryo" panose="020B0604030504040204" pitchFamily="34" charset="-128"/>
                <a:ea typeface="Meiryo" panose="020B0604030504040204" pitchFamily="34" charset="-128"/>
              </a:rPr>
              <a:t>注文書②</a:t>
            </a:r>
            <a:r>
              <a:rPr kumimoji="1" lang="en-US" altLang="ja-JP" sz="2000" b="1" dirty="0">
                <a:latin typeface="Meiryo" panose="020B0604030504040204" pitchFamily="34" charset="-128"/>
                <a:ea typeface="Meiryo" panose="020B0604030504040204" pitchFamily="34" charset="-128"/>
              </a:rPr>
              <a:t>)</a:t>
            </a:r>
          </a:p>
        </p:txBody>
      </p:sp>
      <p:sp>
        <p:nvSpPr>
          <p:cNvPr id="8" name="正方形/長方形 7">
            <a:extLst>
              <a:ext uri="{FF2B5EF4-FFF2-40B4-BE49-F238E27FC236}">
                <a16:creationId xmlns:a16="http://schemas.microsoft.com/office/drawing/2014/main" id="{88A4AD7A-4C0E-9D43-96F5-4EFCA461FC83}"/>
              </a:ext>
            </a:extLst>
          </p:cNvPr>
          <p:cNvSpPr/>
          <p:nvPr/>
        </p:nvSpPr>
        <p:spPr>
          <a:xfrm>
            <a:off x="327549" y="4080164"/>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施設名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B3373081-7BC3-3146-A61C-F9E0C064233E}"/>
              </a:ext>
            </a:extLst>
          </p:cNvPr>
          <p:cNvSpPr/>
          <p:nvPr/>
        </p:nvSpPr>
        <p:spPr>
          <a:xfrm>
            <a:off x="1536700" y="4080164"/>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0" name="正方形/長方形 9">
            <a:extLst>
              <a:ext uri="{FF2B5EF4-FFF2-40B4-BE49-F238E27FC236}">
                <a16:creationId xmlns:a16="http://schemas.microsoft.com/office/drawing/2014/main" id="{D2253F09-55F1-4246-8DE6-65B2A22C0790}"/>
              </a:ext>
            </a:extLst>
          </p:cNvPr>
          <p:cNvSpPr/>
          <p:nvPr/>
        </p:nvSpPr>
        <p:spPr>
          <a:xfrm>
            <a:off x="3275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代表者名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1" name="正方形/長方形 10">
            <a:extLst>
              <a:ext uri="{FF2B5EF4-FFF2-40B4-BE49-F238E27FC236}">
                <a16:creationId xmlns:a16="http://schemas.microsoft.com/office/drawing/2014/main" id="{FAD8AB76-8FAA-8947-BE17-551BDECA695C}"/>
              </a:ext>
            </a:extLst>
          </p:cNvPr>
          <p:cNvSpPr/>
          <p:nvPr/>
        </p:nvSpPr>
        <p:spPr>
          <a:xfrm>
            <a:off x="15366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2" name="正方形/長方形 11">
            <a:extLst>
              <a:ext uri="{FF2B5EF4-FFF2-40B4-BE49-F238E27FC236}">
                <a16:creationId xmlns:a16="http://schemas.microsoft.com/office/drawing/2014/main" id="{34D47C98-4A02-BF44-88E7-3F388E65DD30}"/>
              </a:ext>
            </a:extLst>
          </p:cNvPr>
          <p:cNvSpPr/>
          <p:nvPr/>
        </p:nvSpPr>
        <p:spPr>
          <a:xfrm>
            <a:off x="35787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担当者名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3" name="正方形/長方形 12">
            <a:extLst>
              <a:ext uri="{FF2B5EF4-FFF2-40B4-BE49-F238E27FC236}">
                <a16:creationId xmlns:a16="http://schemas.microsoft.com/office/drawing/2014/main" id="{65C254BF-AE86-CE42-B9CA-9945C6451655}"/>
              </a:ext>
            </a:extLst>
          </p:cNvPr>
          <p:cNvSpPr/>
          <p:nvPr/>
        </p:nvSpPr>
        <p:spPr>
          <a:xfrm>
            <a:off x="47878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4" name="正方形/長方形 13">
            <a:extLst>
              <a:ext uri="{FF2B5EF4-FFF2-40B4-BE49-F238E27FC236}">
                <a16:creationId xmlns:a16="http://schemas.microsoft.com/office/drawing/2014/main" id="{D68C799D-773C-A14D-B65F-D28C356C5568}"/>
              </a:ext>
            </a:extLst>
          </p:cNvPr>
          <p:cNvSpPr/>
          <p:nvPr/>
        </p:nvSpPr>
        <p:spPr>
          <a:xfrm>
            <a:off x="3275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電　話</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5" name="正方形/長方形 14">
            <a:extLst>
              <a:ext uri="{FF2B5EF4-FFF2-40B4-BE49-F238E27FC236}">
                <a16:creationId xmlns:a16="http://schemas.microsoft.com/office/drawing/2014/main" id="{72991EE5-0D91-D94A-9BE9-2873420C57AC}"/>
              </a:ext>
            </a:extLst>
          </p:cNvPr>
          <p:cNvSpPr/>
          <p:nvPr/>
        </p:nvSpPr>
        <p:spPr>
          <a:xfrm>
            <a:off x="15366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6" name="正方形/長方形 15">
            <a:extLst>
              <a:ext uri="{FF2B5EF4-FFF2-40B4-BE49-F238E27FC236}">
                <a16:creationId xmlns:a16="http://schemas.microsoft.com/office/drawing/2014/main" id="{4B2AB72B-703E-0B43-AD62-545A1811E5E0}"/>
              </a:ext>
            </a:extLst>
          </p:cNvPr>
          <p:cNvSpPr/>
          <p:nvPr/>
        </p:nvSpPr>
        <p:spPr>
          <a:xfrm>
            <a:off x="35787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FAX</a:t>
            </a:r>
          </a:p>
        </p:txBody>
      </p:sp>
      <p:sp>
        <p:nvSpPr>
          <p:cNvPr id="17" name="正方形/長方形 16">
            <a:extLst>
              <a:ext uri="{FF2B5EF4-FFF2-40B4-BE49-F238E27FC236}">
                <a16:creationId xmlns:a16="http://schemas.microsoft.com/office/drawing/2014/main" id="{341BF09D-B699-0F45-9199-E0ECA484B131}"/>
              </a:ext>
            </a:extLst>
          </p:cNvPr>
          <p:cNvSpPr/>
          <p:nvPr/>
        </p:nvSpPr>
        <p:spPr>
          <a:xfrm>
            <a:off x="47878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8" name="正方形/長方形 17">
            <a:extLst>
              <a:ext uri="{FF2B5EF4-FFF2-40B4-BE49-F238E27FC236}">
                <a16:creationId xmlns:a16="http://schemas.microsoft.com/office/drawing/2014/main" id="{ACD142D5-C32F-6F4F-A5F1-4D4F6D08D0BF}"/>
              </a:ext>
            </a:extLst>
          </p:cNvPr>
          <p:cNvSpPr/>
          <p:nvPr/>
        </p:nvSpPr>
        <p:spPr>
          <a:xfrm>
            <a:off x="327548" y="67351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Mail</a:t>
            </a:r>
          </a:p>
        </p:txBody>
      </p:sp>
      <p:sp>
        <p:nvSpPr>
          <p:cNvPr id="19" name="正方形/長方形 18">
            <a:extLst>
              <a:ext uri="{FF2B5EF4-FFF2-40B4-BE49-F238E27FC236}">
                <a16:creationId xmlns:a16="http://schemas.microsoft.com/office/drawing/2014/main" id="{539E82CC-8EA7-BC4C-A8AA-8D6AB6817E38}"/>
              </a:ext>
            </a:extLst>
          </p:cNvPr>
          <p:cNvSpPr/>
          <p:nvPr/>
        </p:nvSpPr>
        <p:spPr>
          <a:xfrm>
            <a:off x="1536699" y="6735199"/>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0" name="正方形/長方形 19">
            <a:extLst>
              <a:ext uri="{FF2B5EF4-FFF2-40B4-BE49-F238E27FC236}">
                <a16:creationId xmlns:a16="http://schemas.microsoft.com/office/drawing/2014/main" id="{9F6A3358-2F95-9541-BDEB-A8B410CE98F9}"/>
              </a:ext>
            </a:extLst>
          </p:cNvPr>
          <p:cNvSpPr/>
          <p:nvPr/>
        </p:nvSpPr>
        <p:spPr>
          <a:xfrm>
            <a:off x="327549" y="4509164"/>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所在地</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21" name="正方形/長方形 20">
            <a:extLst>
              <a:ext uri="{FF2B5EF4-FFF2-40B4-BE49-F238E27FC236}">
                <a16:creationId xmlns:a16="http://schemas.microsoft.com/office/drawing/2014/main" id="{C5FF4A2D-AC26-D34E-A8EB-7008A88703DA}"/>
              </a:ext>
            </a:extLst>
          </p:cNvPr>
          <p:cNvSpPr/>
          <p:nvPr/>
        </p:nvSpPr>
        <p:spPr>
          <a:xfrm>
            <a:off x="1536700" y="4509165"/>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2" name="正方形/長方形 21">
            <a:extLst>
              <a:ext uri="{FF2B5EF4-FFF2-40B4-BE49-F238E27FC236}">
                <a16:creationId xmlns:a16="http://schemas.microsoft.com/office/drawing/2014/main" id="{234AC40F-A7F5-7C42-9C08-DD98AEAB56D4}"/>
              </a:ext>
            </a:extLst>
          </p:cNvPr>
          <p:cNvSpPr/>
          <p:nvPr/>
        </p:nvSpPr>
        <p:spPr>
          <a:xfrm>
            <a:off x="327549" y="362806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注文日時</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3" name="正方形/長方形 22">
            <a:extLst>
              <a:ext uri="{FF2B5EF4-FFF2-40B4-BE49-F238E27FC236}">
                <a16:creationId xmlns:a16="http://schemas.microsoft.com/office/drawing/2014/main" id="{B690C100-1DDC-A040-95F9-9BE9E44C6CD0}"/>
              </a:ext>
            </a:extLst>
          </p:cNvPr>
          <p:cNvSpPr/>
          <p:nvPr/>
        </p:nvSpPr>
        <p:spPr>
          <a:xfrm>
            <a:off x="1536700" y="3628063"/>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Meiryo" panose="020B0604030504040204" pitchFamily="34" charset="-128"/>
                <a:ea typeface="Meiryo" panose="020B0604030504040204" pitchFamily="34" charset="-128"/>
              </a:rPr>
              <a:t>2021</a:t>
            </a:r>
            <a:r>
              <a:rPr kumimoji="1" lang="ja-JP" altLang="en-US" sz="1200" dirty="0">
                <a:solidFill>
                  <a:schemeClr val="tx1"/>
                </a:solidFill>
                <a:latin typeface="Meiryo" panose="020B0604030504040204" pitchFamily="34" charset="-128"/>
                <a:ea typeface="Meiryo" panose="020B0604030504040204" pitchFamily="34" charset="-128"/>
              </a:rPr>
              <a:t>年　　月　　日</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4" name="正方形/長方形 23">
            <a:extLst>
              <a:ext uri="{FF2B5EF4-FFF2-40B4-BE49-F238E27FC236}">
                <a16:creationId xmlns:a16="http://schemas.microsoft.com/office/drawing/2014/main" id="{2086E9AC-D2D6-4F44-82DE-2470D23E28FA}"/>
              </a:ext>
            </a:extLst>
          </p:cNvPr>
          <p:cNvSpPr/>
          <p:nvPr/>
        </p:nvSpPr>
        <p:spPr>
          <a:xfrm>
            <a:off x="3578749" y="3628063"/>
            <a:ext cx="1209151" cy="3429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受付番号</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5" name="正方形/長方形 24">
            <a:extLst>
              <a:ext uri="{FF2B5EF4-FFF2-40B4-BE49-F238E27FC236}">
                <a16:creationId xmlns:a16="http://schemas.microsoft.com/office/drawing/2014/main" id="{A0ADB91D-ECA5-1140-B094-EE659D4E2006}"/>
              </a:ext>
            </a:extLst>
          </p:cNvPr>
          <p:cNvSpPr/>
          <p:nvPr/>
        </p:nvSpPr>
        <p:spPr>
          <a:xfrm>
            <a:off x="4787900" y="3628063"/>
            <a:ext cx="1892300" cy="34290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6" name="正方形/長方形 25">
            <a:extLst>
              <a:ext uri="{FF2B5EF4-FFF2-40B4-BE49-F238E27FC236}">
                <a16:creationId xmlns:a16="http://schemas.microsoft.com/office/drawing/2014/main" id="{3D8BF141-0741-E244-8F05-63F57C35B16B}"/>
              </a:ext>
            </a:extLst>
          </p:cNvPr>
          <p:cNvSpPr/>
          <p:nvPr/>
        </p:nvSpPr>
        <p:spPr>
          <a:xfrm>
            <a:off x="327549" y="2108768"/>
            <a:ext cx="1209151" cy="133367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注文時の</a:t>
            </a:r>
            <a:endParaRPr kumimoji="1" lang="en-US" altLang="ja-JP" sz="1200" b="1" dirty="0">
              <a:solidFill>
                <a:schemeClr val="tx1"/>
              </a:solidFill>
              <a:latin typeface="Meiryo" panose="020B0604030504040204" pitchFamily="34" charset="-128"/>
              <a:ea typeface="Meiryo" panose="020B0604030504040204" pitchFamily="34" charset="-128"/>
            </a:endParaRPr>
          </a:p>
          <a:p>
            <a:pPr algn="ctr"/>
            <a:r>
              <a:rPr kumimoji="1" lang="ja-JP" altLang="en-US" sz="1200" b="1">
                <a:solidFill>
                  <a:schemeClr val="tx1"/>
                </a:solidFill>
                <a:latin typeface="Meiryo" panose="020B0604030504040204" pitchFamily="34" charset="-128"/>
                <a:ea typeface="Meiryo" panose="020B0604030504040204" pitchFamily="34" charset="-128"/>
              </a:rPr>
              <a:t>注意点</a:t>
            </a:r>
            <a:endParaRPr kumimoji="1" lang="en-US" altLang="ja-JP" sz="900" b="1" dirty="0">
              <a:solidFill>
                <a:schemeClr val="tx1"/>
              </a:solidFill>
              <a:latin typeface="Meiryo" panose="020B0604030504040204" pitchFamily="34" charset="-128"/>
              <a:ea typeface="Meiryo" panose="020B0604030504040204" pitchFamily="34" charset="-128"/>
            </a:endParaRPr>
          </a:p>
        </p:txBody>
      </p:sp>
      <p:sp>
        <p:nvSpPr>
          <p:cNvPr id="27" name="正方形/長方形 26">
            <a:extLst>
              <a:ext uri="{FF2B5EF4-FFF2-40B4-BE49-F238E27FC236}">
                <a16:creationId xmlns:a16="http://schemas.microsoft.com/office/drawing/2014/main" id="{909B709B-0A42-454F-A4DA-E307712AD563}"/>
              </a:ext>
            </a:extLst>
          </p:cNvPr>
          <p:cNvSpPr/>
          <p:nvPr/>
        </p:nvSpPr>
        <p:spPr>
          <a:xfrm>
            <a:off x="1536700" y="2108768"/>
            <a:ext cx="5143500" cy="13336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注文単位数</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p>
          <a:p>
            <a:pPr>
              <a:spcAft>
                <a:spcPts val="600"/>
              </a:spcAft>
            </a:pP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　１ロット</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 </a:t>
            </a:r>
            <a:r>
              <a:rPr kumimoji="1" lang="en-US" altLang="ja-JP" sz="1600" dirty="0">
                <a:solidFill>
                  <a:schemeClr val="tx1"/>
                </a:solidFill>
                <a:latin typeface="Hiragino Kaku Gothic Std W8" panose="020B0800000000000000" pitchFamily="34" charset="-128"/>
                <a:ea typeface="Hiragino Kaku Gothic Std W8" panose="020B0800000000000000" pitchFamily="34" charset="-128"/>
              </a:rPr>
              <a:t>20</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回分　２６，４００円</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税込</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＋配送料</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pPr>
              <a:spcAft>
                <a:spcPts val="600"/>
              </a:spcAft>
            </a:pP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支払方法</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r>
              <a:rPr kumimoji="1" lang="ja-JP" altLang="en-US" sz="1200" dirty="0">
                <a:solidFill>
                  <a:schemeClr val="tx1"/>
                </a:solidFill>
                <a:latin typeface="Hiragino Kaku Gothic Std W8" panose="020B0800000000000000" pitchFamily="34" charset="-128"/>
                <a:ea typeface="Hiragino Kaku Gothic Std W8" panose="020B0800000000000000" pitchFamily="34" charset="-128"/>
              </a:rPr>
              <a:t>　商品に請求書を同封致します。確認後、代金をお振込み下さい。</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p:txBody>
      </p:sp>
      <p:sp>
        <p:nvSpPr>
          <p:cNvPr id="42" name="角丸四角形 41">
            <a:extLst>
              <a:ext uri="{FF2B5EF4-FFF2-40B4-BE49-F238E27FC236}">
                <a16:creationId xmlns:a16="http://schemas.microsoft.com/office/drawing/2014/main" id="{C58F35B7-7567-9647-8A3F-295CF3F69618}"/>
              </a:ext>
            </a:extLst>
          </p:cNvPr>
          <p:cNvSpPr/>
          <p:nvPr/>
        </p:nvSpPr>
        <p:spPr>
          <a:xfrm>
            <a:off x="327548" y="8670455"/>
            <a:ext cx="6352651" cy="1076517"/>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8E093148-C5C1-4141-83C9-11E90BF400FC}"/>
              </a:ext>
            </a:extLst>
          </p:cNvPr>
          <p:cNvSpPr txBox="1"/>
          <p:nvPr/>
        </p:nvSpPr>
        <p:spPr>
          <a:xfrm>
            <a:off x="681935" y="8490238"/>
            <a:ext cx="968445" cy="323165"/>
          </a:xfrm>
          <a:prstGeom prst="rect">
            <a:avLst/>
          </a:prstGeom>
          <a:solidFill>
            <a:schemeClr val="bg1"/>
          </a:solidFill>
        </p:spPr>
        <p:txBody>
          <a:bodyPr wrap="square" rtlCol="0">
            <a:spAutoFit/>
          </a:bodyPr>
          <a:lstStyle/>
          <a:p>
            <a:r>
              <a:rPr kumimoji="1" lang="ja-JP" altLang="en-US" sz="1500" b="1">
                <a:latin typeface="Meiryo" panose="020B0604030504040204" pitchFamily="34" charset="-128"/>
                <a:ea typeface="Meiryo" panose="020B0604030504040204" pitchFamily="34" charset="-128"/>
              </a:rPr>
              <a:t>●問合先</a:t>
            </a:r>
          </a:p>
        </p:txBody>
      </p:sp>
      <p:sp>
        <p:nvSpPr>
          <p:cNvPr id="54" name="正方形/長方形 53">
            <a:extLst>
              <a:ext uri="{FF2B5EF4-FFF2-40B4-BE49-F238E27FC236}">
                <a16:creationId xmlns:a16="http://schemas.microsoft.com/office/drawing/2014/main" id="{9FA2BDEC-1D6D-F04E-AB09-0E84E656643B}"/>
              </a:ext>
            </a:extLst>
          </p:cNvPr>
          <p:cNvSpPr/>
          <p:nvPr/>
        </p:nvSpPr>
        <p:spPr>
          <a:xfrm>
            <a:off x="327547" y="5318645"/>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商品の送付先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55" name="正方形/長方形 54">
            <a:extLst>
              <a:ext uri="{FF2B5EF4-FFF2-40B4-BE49-F238E27FC236}">
                <a16:creationId xmlns:a16="http://schemas.microsoft.com/office/drawing/2014/main" id="{3AA44479-DE16-174E-933A-A7C3745DB832}"/>
              </a:ext>
            </a:extLst>
          </p:cNvPr>
          <p:cNvSpPr/>
          <p:nvPr/>
        </p:nvSpPr>
        <p:spPr>
          <a:xfrm>
            <a:off x="1536699" y="5317544"/>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56" name="テキスト ボックス 55">
            <a:extLst>
              <a:ext uri="{FF2B5EF4-FFF2-40B4-BE49-F238E27FC236}">
                <a16:creationId xmlns:a16="http://schemas.microsoft.com/office/drawing/2014/main" id="{FA699545-6410-1445-93E1-96AE7A384389}"/>
              </a:ext>
            </a:extLst>
          </p:cNvPr>
          <p:cNvSpPr txBox="1"/>
          <p:nvPr/>
        </p:nvSpPr>
        <p:spPr>
          <a:xfrm>
            <a:off x="327548" y="5064267"/>
            <a:ext cx="6352651" cy="261610"/>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a:latin typeface="Meiryo" panose="020B0604030504040204" pitchFamily="34" charset="-128"/>
                <a:ea typeface="Meiryo" panose="020B0604030504040204" pitchFamily="34" charset="-128"/>
              </a:rPr>
              <a:t>商品の送り先が同上と異なる場合はご記入ください。</a:t>
            </a:r>
          </a:p>
        </p:txBody>
      </p:sp>
      <p:sp>
        <p:nvSpPr>
          <p:cNvPr id="59" name="正方形/長方形 58">
            <a:extLst>
              <a:ext uri="{FF2B5EF4-FFF2-40B4-BE49-F238E27FC236}">
                <a16:creationId xmlns:a16="http://schemas.microsoft.com/office/drawing/2014/main" id="{FF062208-F7D6-4E49-8D83-19D872B152B7}"/>
              </a:ext>
            </a:extLst>
          </p:cNvPr>
          <p:cNvSpPr/>
          <p:nvPr/>
        </p:nvSpPr>
        <p:spPr>
          <a:xfrm>
            <a:off x="327548" y="720495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0" name="正方形/長方形 59">
            <a:extLst>
              <a:ext uri="{FF2B5EF4-FFF2-40B4-BE49-F238E27FC236}">
                <a16:creationId xmlns:a16="http://schemas.microsoft.com/office/drawing/2014/main" id="{9BDCCD2F-2473-D646-9C92-FA9A944D7D23}"/>
              </a:ext>
            </a:extLst>
          </p:cNvPr>
          <p:cNvSpPr/>
          <p:nvPr/>
        </p:nvSpPr>
        <p:spPr>
          <a:xfrm>
            <a:off x="1536699" y="7204953"/>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1" name="テキスト ボックス 60">
            <a:extLst>
              <a:ext uri="{FF2B5EF4-FFF2-40B4-BE49-F238E27FC236}">
                <a16:creationId xmlns:a16="http://schemas.microsoft.com/office/drawing/2014/main" id="{9FCA41FF-CD4D-2841-9B7E-5C13243AC6EE}"/>
              </a:ext>
            </a:extLst>
          </p:cNvPr>
          <p:cNvSpPr txBox="1"/>
          <p:nvPr/>
        </p:nvSpPr>
        <p:spPr>
          <a:xfrm>
            <a:off x="3211551" y="7186236"/>
            <a:ext cx="3468648" cy="323165"/>
          </a:xfrm>
          <a:prstGeom prst="rect">
            <a:avLst/>
          </a:prstGeom>
          <a:noFill/>
        </p:spPr>
        <p:txBody>
          <a:bodyPr wrap="square" rtlCol="0">
            <a:spAutoFit/>
          </a:bodyPr>
          <a:lstStyle/>
          <a:p>
            <a:r>
              <a:rPr kumimoji="1" lang="ja-JP" altLang="en-US" sz="1500" b="1" dirty="0">
                <a:latin typeface="Meiryo" panose="020B0604030504040204" pitchFamily="34" charset="-128"/>
                <a:ea typeface="Meiryo" panose="020B0604030504040204" pitchFamily="34" charset="-128"/>
              </a:rPr>
              <a:t>ロット</a:t>
            </a:r>
            <a:r>
              <a:rPr kumimoji="1" lang="en-US" altLang="ja-JP" sz="1500" b="1" dirty="0">
                <a:latin typeface="Meiryo" panose="020B0604030504040204" pitchFamily="34" charset="-128"/>
                <a:ea typeface="Meiryo" panose="020B0604030504040204" pitchFamily="34" charset="-128"/>
              </a:rPr>
              <a:t> ×</a:t>
            </a:r>
            <a:r>
              <a:rPr kumimoji="1" lang="ja-JP" altLang="en-US" sz="1500" b="1" dirty="0">
                <a:latin typeface="Meiryo" panose="020B0604030504040204" pitchFamily="34" charset="-128"/>
                <a:ea typeface="Meiryo" panose="020B0604030504040204" pitchFamily="34" charset="-128"/>
              </a:rPr>
              <a:t> </a:t>
            </a:r>
            <a:r>
              <a:rPr kumimoji="1" lang="en-US" altLang="ja-JP" sz="1500" b="1" dirty="0">
                <a:latin typeface="Meiryo" panose="020B0604030504040204" pitchFamily="34" charset="-128"/>
                <a:ea typeface="Meiryo" panose="020B0604030504040204" pitchFamily="34" charset="-128"/>
              </a:rPr>
              <a:t> </a:t>
            </a:r>
            <a:r>
              <a:rPr kumimoji="1" lang="ja-JP" altLang="en-US" sz="1500" b="1" dirty="0">
                <a:latin typeface="Meiryo" panose="020B0604030504040204" pitchFamily="34" charset="-128"/>
                <a:ea typeface="Meiryo" panose="020B0604030504040204" pitchFamily="34" charset="-128"/>
              </a:rPr>
              <a:t>２６，４００円</a:t>
            </a:r>
            <a:r>
              <a:rPr kumimoji="1" lang="en-US" altLang="ja-JP" sz="1500" b="1" dirty="0">
                <a:latin typeface="Meiryo" panose="020B0604030504040204" pitchFamily="34" charset="-128"/>
                <a:ea typeface="Meiryo" panose="020B0604030504040204" pitchFamily="34" charset="-128"/>
              </a:rPr>
              <a:t>(</a:t>
            </a:r>
            <a:r>
              <a:rPr kumimoji="1" lang="ja-JP" altLang="en-US" sz="1500" b="1" dirty="0">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dirty="0">
              <a:latin typeface="Meiryo" panose="020B0604030504040204" pitchFamily="34" charset="-128"/>
              <a:ea typeface="Meiryo" panose="020B0604030504040204" pitchFamily="34" charset="-128"/>
            </a:endParaRPr>
          </a:p>
        </p:txBody>
      </p:sp>
      <p:sp>
        <p:nvSpPr>
          <p:cNvPr id="62" name="正方形/長方形 61">
            <a:extLst>
              <a:ext uri="{FF2B5EF4-FFF2-40B4-BE49-F238E27FC236}">
                <a16:creationId xmlns:a16="http://schemas.microsoft.com/office/drawing/2014/main" id="{D7EA6AF5-41F8-4E4C-BE6A-AD404E074580}"/>
              </a:ext>
            </a:extLst>
          </p:cNvPr>
          <p:cNvSpPr/>
          <p:nvPr/>
        </p:nvSpPr>
        <p:spPr>
          <a:xfrm>
            <a:off x="327548" y="76350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注文額合計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3" name="正方形/長方形 62">
            <a:extLst>
              <a:ext uri="{FF2B5EF4-FFF2-40B4-BE49-F238E27FC236}">
                <a16:creationId xmlns:a16="http://schemas.microsoft.com/office/drawing/2014/main" id="{63CC70F8-37B3-CE42-9E52-CE6A6FDD7244}"/>
              </a:ext>
            </a:extLst>
          </p:cNvPr>
          <p:cNvSpPr/>
          <p:nvPr/>
        </p:nvSpPr>
        <p:spPr>
          <a:xfrm>
            <a:off x="1536699" y="7635099"/>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4" name="テキスト ボックス 63">
            <a:extLst>
              <a:ext uri="{FF2B5EF4-FFF2-40B4-BE49-F238E27FC236}">
                <a16:creationId xmlns:a16="http://schemas.microsoft.com/office/drawing/2014/main" id="{3CE5FE0B-D35F-E449-A53B-ADD6389D35D0}"/>
              </a:ext>
            </a:extLst>
          </p:cNvPr>
          <p:cNvSpPr txBox="1"/>
          <p:nvPr/>
        </p:nvSpPr>
        <p:spPr>
          <a:xfrm>
            <a:off x="3211551" y="7682991"/>
            <a:ext cx="3468648" cy="323165"/>
          </a:xfrm>
          <a:prstGeom prst="rect">
            <a:avLst/>
          </a:prstGeom>
          <a:noFill/>
        </p:spPr>
        <p:txBody>
          <a:bodyPr wrap="square" rtlCol="0">
            <a:spAutoFit/>
          </a:bodyPr>
          <a:lstStyle/>
          <a:p>
            <a:r>
              <a:rPr kumimoji="1" lang="ja-JP" altLang="en-US" sz="1500" b="1" dirty="0">
                <a:latin typeface="Meiryo" panose="020B0604030504040204" pitchFamily="34" charset="-128"/>
                <a:ea typeface="Meiryo" panose="020B0604030504040204" pitchFamily="34" charset="-128"/>
              </a:rPr>
              <a:t>円</a:t>
            </a:r>
            <a:r>
              <a:rPr kumimoji="1" lang="en-US" altLang="ja-JP" sz="1500" b="1" dirty="0">
                <a:latin typeface="Meiryo" panose="020B0604030504040204" pitchFamily="34" charset="-128"/>
                <a:ea typeface="Meiryo" panose="020B0604030504040204" pitchFamily="34" charset="-128"/>
              </a:rPr>
              <a:t>(</a:t>
            </a:r>
            <a:r>
              <a:rPr kumimoji="1" lang="ja-JP" altLang="en-US" sz="1500" b="1" dirty="0">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dirty="0">
              <a:latin typeface="Meiryo" panose="020B0604030504040204" pitchFamily="34" charset="-128"/>
              <a:ea typeface="Meiryo" panose="020B0604030504040204" pitchFamily="34" charset="-128"/>
            </a:endParaRPr>
          </a:p>
        </p:txBody>
      </p:sp>
      <p:sp>
        <p:nvSpPr>
          <p:cNvPr id="65" name="テキスト ボックス 64">
            <a:extLst>
              <a:ext uri="{FF2B5EF4-FFF2-40B4-BE49-F238E27FC236}">
                <a16:creationId xmlns:a16="http://schemas.microsoft.com/office/drawing/2014/main" id="{F806B771-ED90-F049-9E17-82D8BF39B77D}"/>
              </a:ext>
            </a:extLst>
          </p:cNvPr>
          <p:cNvSpPr txBox="1"/>
          <p:nvPr/>
        </p:nvSpPr>
        <p:spPr>
          <a:xfrm>
            <a:off x="252673" y="8037330"/>
            <a:ext cx="6352651" cy="430887"/>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dirty="0">
                <a:latin typeface="Meiryo" panose="020B0604030504040204" pitchFamily="34" charset="-128"/>
                <a:ea typeface="Meiryo" panose="020B0604030504040204" pitchFamily="34" charset="-128"/>
              </a:rPr>
              <a:t>商品のお届け日数は、おおよそ７日程度を見込んでください。　　　　　　　　　　　　　　　　配送状況で遅れる場合がありますことをあらかじめお断り申し上げます。</a:t>
            </a:r>
          </a:p>
        </p:txBody>
      </p:sp>
    </p:spTree>
    <p:extLst>
      <p:ext uri="{BB962C8B-B14F-4D97-AF65-F5344CB8AC3E}">
        <p14:creationId xmlns:p14="http://schemas.microsoft.com/office/powerpoint/2010/main" val="34630746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TotalTime>
  <Words>481</Words>
  <Application>Microsoft Office PowerPoint</Application>
  <PresentationFormat>A4 210 x 297 mm</PresentationFormat>
  <Paragraphs>81</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Hiragino Kaku Gothic Std W8</vt:lpstr>
      <vt:lpstr>Meiryo</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chisaiken@icloud.com</dc:creator>
  <cp:lastModifiedBy>佐久間 克文</cp:lastModifiedBy>
  <cp:revision>42</cp:revision>
  <cp:lastPrinted>2021-05-12T08:33:47Z</cp:lastPrinted>
  <dcterms:created xsi:type="dcterms:W3CDTF">2020-12-08T01:56:26Z</dcterms:created>
  <dcterms:modified xsi:type="dcterms:W3CDTF">2021-05-12T08:35:30Z</dcterms:modified>
</cp:coreProperties>
</file>